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B/Nyb2cPzc6x7imWFf1Xme/QW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x.doi.org/10.15585/mmwr.mm6732a3"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be593bc9b3_0_10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be593bc9b3_0_10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2be593bc9b3_0_10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e593bc9b3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e593bc9b3_0_10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be593bc9b3_0_10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Make figure for this --- </a:t>
            </a:r>
            <a:endParaRPr/>
          </a:p>
        </p:txBody>
      </p:sp>
      <p:sp>
        <p:nvSpPr>
          <p:cNvPr id="473" name="Google Shape;4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317500" lvl="0" marL="457200" rtl="0" algn="l">
              <a:spcBef>
                <a:spcPts val="0"/>
              </a:spcBef>
              <a:spcAft>
                <a:spcPts val="0"/>
              </a:spcAft>
              <a:buSzPts val="1400"/>
              <a:buAutoNum type="arabicParenR"/>
            </a:pPr>
            <a:r>
              <a:rPr lang="en-US"/>
              <a:t>Discussions with students within the Disabled Coalition </a:t>
            </a:r>
            <a:endParaRPr/>
          </a:p>
        </p:txBody>
      </p:sp>
      <p:sp>
        <p:nvSpPr>
          <p:cNvPr id="495" name="Google Shape;4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07372a6401b7cad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07372a6401b7cad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307372a6401b7cad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 </a:t>
            </a:r>
            <a:endParaRPr/>
          </a:p>
          <a:p>
            <a:pPr indent="-317500" lvl="0" marL="457200" rtl="0" algn="l">
              <a:lnSpc>
                <a:spcPct val="115000"/>
              </a:lnSpc>
              <a:spcBef>
                <a:spcPts val="1200"/>
              </a:spcBef>
              <a:spcAft>
                <a:spcPts val="0"/>
              </a:spcAft>
              <a:buSzPts val="1400"/>
              <a:buAutoNum type="arabicParenR"/>
            </a:pPr>
            <a:r>
              <a:rPr lang="en-US" sz="1100">
                <a:latin typeface="Arial"/>
                <a:ea typeface="Arial"/>
                <a:cs typeface="Arial"/>
                <a:sym typeface="Arial"/>
              </a:rPr>
              <a:t>Eisenmenger, Ashley. “Ableism 101 - What Is Ableism? What Does It Look Like?” </a:t>
            </a:r>
            <a:r>
              <a:rPr i="1" lang="en-US" sz="1100">
                <a:latin typeface="Arial"/>
                <a:ea typeface="Arial"/>
                <a:cs typeface="Arial"/>
                <a:sym typeface="Arial"/>
              </a:rPr>
              <a:t>Access Living</a:t>
            </a:r>
            <a:r>
              <a:rPr lang="en-US" sz="1100">
                <a:latin typeface="Arial"/>
                <a:ea typeface="Arial"/>
                <a:cs typeface="Arial"/>
                <a:sym typeface="Arial"/>
              </a:rPr>
              <a:t>, 3 Oct. 2022, www.accessliving.org/newsroom/blog/ableism-101/. </a:t>
            </a:r>
            <a:endParaRPr sz="1100">
              <a:latin typeface="Arial"/>
              <a:ea typeface="Arial"/>
              <a:cs typeface="Arial"/>
              <a:sym typeface="Arial"/>
            </a:endParaRPr>
          </a:p>
          <a:p>
            <a:pPr indent="-317500" lvl="0" marL="457200" rtl="0" algn="l">
              <a:lnSpc>
                <a:spcPct val="115000"/>
              </a:lnSpc>
              <a:spcBef>
                <a:spcPts val="0"/>
              </a:spcBef>
              <a:spcAft>
                <a:spcPts val="0"/>
              </a:spcAft>
              <a:buSzPts val="1400"/>
              <a:buAutoNum type="arabicParenR"/>
            </a:pPr>
            <a:r>
              <a:rPr lang="en-US" sz="1100">
                <a:latin typeface="Arial"/>
                <a:ea typeface="Arial"/>
                <a:cs typeface="Arial"/>
                <a:sym typeface="Arial"/>
              </a:rPr>
              <a:t>“Types of Ableism.” </a:t>
            </a:r>
            <a:r>
              <a:rPr i="1" lang="en-US" sz="1100">
                <a:latin typeface="Arial"/>
                <a:ea typeface="Arial"/>
                <a:cs typeface="Arial"/>
                <a:sym typeface="Arial"/>
              </a:rPr>
              <a:t>PainScale</a:t>
            </a:r>
            <a:r>
              <a:rPr lang="en-US" sz="1100">
                <a:latin typeface="Arial"/>
                <a:ea typeface="Arial"/>
                <a:cs typeface="Arial"/>
                <a:sym typeface="Arial"/>
              </a:rPr>
              <a:t>, www.painscale.com/article/types-of-ableism. Accessed 5 Mar. 2024. </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509" name="Google Shape;5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 for image - </a:t>
            </a:r>
            <a:r>
              <a:rPr lang="en-US"/>
              <a:t>https://www.kawaiiriot.org/kr101/ableism</a:t>
            </a:r>
            <a:endParaRPr/>
          </a:p>
        </p:txBody>
      </p:sp>
      <p:sp>
        <p:nvSpPr>
          <p:cNvPr id="516" name="Google Shape;5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 </a:t>
            </a:r>
            <a:endParaRPr/>
          </a:p>
          <a:p>
            <a:pPr indent="-317500" lvl="0" marL="457200" rtl="0" algn="l">
              <a:lnSpc>
                <a:spcPct val="115000"/>
              </a:lnSpc>
              <a:spcBef>
                <a:spcPts val="1200"/>
              </a:spcBef>
              <a:spcAft>
                <a:spcPts val="0"/>
              </a:spcAft>
              <a:buSzPts val="1400"/>
              <a:buAutoNum type="arabicParenR"/>
            </a:pPr>
            <a:r>
              <a:rPr lang="en-US" sz="1100">
                <a:latin typeface="Arial"/>
                <a:ea typeface="Arial"/>
                <a:cs typeface="Arial"/>
                <a:sym typeface="Arial"/>
              </a:rPr>
              <a:t>Seaton, Brett. “Time Accommodations Need To Go.” </a:t>
            </a:r>
            <a:r>
              <a:rPr i="1" lang="en-US" sz="1100">
                <a:latin typeface="Arial"/>
                <a:ea typeface="Arial"/>
                <a:cs typeface="Arial"/>
                <a:sym typeface="Arial"/>
              </a:rPr>
              <a:t>The Daily Pennsylvanian</a:t>
            </a:r>
            <a:r>
              <a:rPr lang="en-US" sz="1100">
                <a:latin typeface="Arial"/>
                <a:ea typeface="Arial"/>
                <a:cs typeface="Arial"/>
                <a:sym typeface="Arial"/>
              </a:rPr>
              <a:t>, The Daily Pennsylvanian, 6 Dec. 2023, www.thedp.com/article/2023/12/time-accommodations-penn-opportunities-grades-benefits. </a:t>
            </a:r>
            <a:endParaRPr sz="1100">
              <a:latin typeface="Arial"/>
              <a:ea typeface="Arial"/>
              <a:cs typeface="Arial"/>
              <a:sym typeface="Arial"/>
            </a:endParaRPr>
          </a:p>
          <a:p>
            <a:pPr indent="0" lvl="0" marL="457200" rtl="0" algn="l">
              <a:spcBef>
                <a:spcPts val="1200"/>
              </a:spcBef>
              <a:spcAft>
                <a:spcPts val="0"/>
              </a:spcAft>
              <a:buNone/>
            </a:pPr>
            <a:r>
              <a:rPr lang="en-US"/>
              <a:t>Can verbally mention more claims from the article </a:t>
            </a:r>
            <a:endParaRPr/>
          </a:p>
        </p:txBody>
      </p:sp>
      <p:sp>
        <p:nvSpPr>
          <p:cNvPr id="523" name="Google Shape;5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be593bc9b3_0_1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 </a:t>
            </a:r>
            <a:endParaRPr/>
          </a:p>
        </p:txBody>
      </p:sp>
      <p:sp>
        <p:nvSpPr>
          <p:cNvPr id="534" name="Google Shape;534;g2be593bc9b3_0_1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be593bc9b3_0_1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 </a:t>
            </a:r>
            <a:endParaRPr/>
          </a:p>
        </p:txBody>
      </p:sp>
      <p:sp>
        <p:nvSpPr>
          <p:cNvPr id="541" name="Google Shape;541;g2be593bc9b3_0_1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be593bc9b3_0_1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 </a:t>
            </a:r>
            <a:endParaRPr/>
          </a:p>
        </p:txBody>
      </p:sp>
      <p:sp>
        <p:nvSpPr>
          <p:cNvPr id="548" name="Google Shape;548;g2be593bc9b3_0_1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be593bc9b3_0_1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 </a:t>
            </a:r>
            <a:endParaRPr/>
          </a:p>
        </p:txBody>
      </p:sp>
      <p:sp>
        <p:nvSpPr>
          <p:cNvPr id="555" name="Google Shape;555;g2be593bc9b3_0_1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be593bc9b3_0_11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latin typeface="Arial"/>
                <a:ea typeface="Arial"/>
                <a:cs typeface="Arial"/>
                <a:sym typeface="Arial"/>
              </a:rPr>
              <a:t>Sources</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1 - Okoro CA, Hollis ND, Cyrus AC, Griffin-Blake S. Prevalence of Disabilities and Health Care Access by Disability Status and Type Among Adults — United States, 2016. MMWR Morb Mortal Wkly Rep 2018;67:882–887. DOI: </a:t>
            </a:r>
            <a:r>
              <a:rPr lang="en-US" u="sng">
                <a:solidFill>
                  <a:schemeClr val="hlink"/>
                </a:solidFill>
                <a:latin typeface="Arial"/>
                <a:ea typeface="Arial"/>
                <a:cs typeface="Arial"/>
                <a:sym typeface="Arial"/>
                <a:hlinkClick r:id="rId2"/>
              </a:rPr>
              <a:t>http://dx.doi.org/10.15585/mmwr.mm6732a3external icon</a:t>
            </a:r>
            <a:r>
              <a:rPr lang="en-US">
                <a:latin typeface="Arial"/>
                <a:ea typeface="Arial"/>
                <a:cs typeface="Arial"/>
                <a:sym typeface="Arial"/>
              </a:rPr>
              <a:t>.</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2 - National Center for Science and Engineering Statistics. Diversity and STEM: Women, minorities, and persons with disabilites 2023. </a:t>
            </a:r>
            <a:r>
              <a:rPr i="1" lang="en-US">
                <a:latin typeface="Arial"/>
                <a:ea typeface="Arial"/>
                <a:cs typeface="Arial"/>
                <a:sym typeface="Arial"/>
              </a:rPr>
              <a:t>Nsf 23-315</a:t>
            </a:r>
            <a:r>
              <a:rPr lang="en-US">
                <a:latin typeface="Arial"/>
                <a:ea typeface="Arial"/>
                <a:cs typeface="Arial"/>
                <a:sym typeface="Arial"/>
              </a:rPr>
              <a:t>. Published online 2023:1-76. https://medium.com/@arifwicaksanaa/pengertian-use-case-a7e576e1b6bf</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3- Swenor BK, Munoz B, Meeks LM. A decade of decline: Grant funding for researchers with disabilities 2008 to 2018. </a:t>
            </a:r>
            <a:r>
              <a:rPr i="1" lang="en-US">
                <a:latin typeface="Arial"/>
                <a:ea typeface="Arial"/>
                <a:cs typeface="Arial"/>
                <a:sym typeface="Arial"/>
              </a:rPr>
              <a:t>PLoS One</a:t>
            </a:r>
            <a:r>
              <a:rPr lang="en-US">
                <a:latin typeface="Arial"/>
                <a:ea typeface="Arial"/>
                <a:cs typeface="Arial"/>
                <a:sym typeface="Arial"/>
              </a:rPr>
              <a:t>. 2020;15(3):1-11. doi:10.1371/journal.pone.0228686</a:t>
            </a:r>
            <a:endParaRPr>
              <a:latin typeface="Arial"/>
              <a:ea typeface="Arial"/>
              <a:cs typeface="Arial"/>
              <a:sym typeface="Arial"/>
            </a:endParaRPr>
          </a:p>
          <a:p>
            <a:pPr indent="0" lvl="0" marL="0" rtl="0" algn="l">
              <a:spcBef>
                <a:spcPts val="0"/>
              </a:spcBef>
              <a:spcAft>
                <a:spcPts val="0"/>
              </a:spcAft>
              <a:buNone/>
            </a:pPr>
            <a:r>
              <a:t/>
            </a:r>
            <a:endParaRPr/>
          </a:p>
        </p:txBody>
      </p:sp>
      <p:sp>
        <p:nvSpPr>
          <p:cNvPr id="572" name="Google Shape;572;g2be593bc9b3_0_1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be335be7b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100"/>
              <a:buFont typeface="Arial"/>
              <a:buNone/>
            </a:pPr>
            <a:r>
              <a:rPr lang="en-US">
                <a:latin typeface="Arial"/>
                <a:ea typeface="Arial"/>
                <a:cs typeface="Arial"/>
                <a:sym typeface="Arial"/>
              </a:rPr>
              <a:t>Sources - </a:t>
            </a:r>
            <a:endParaRPr>
              <a:latin typeface="Arial"/>
              <a:ea typeface="Arial"/>
              <a:cs typeface="Arial"/>
              <a:sym typeface="Arial"/>
            </a:endParaRPr>
          </a:p>
          <a:p>
            <a:pPr indent="0" lvl="0" marL="406400" rtl="0" algn="l">
              <a:lnSpc>
                <a:spcPct val="107000"/>
              </a:lnSpc>
              <a:spcBef>
                <a:spcPts val="0"/>
              </a:spcBef>
              <a:spcAft>
                <a:spcPts val="0"/>
              </a:spcAft>
              <a:buClr>
                <a:schemeClr val="dk1"/>
              </a:buClr>
              <a:buSzPts val="1100"/>
              <a:buFont typeface="Arial"/>
              <a:buNone/>
            </a:pPr>
            <a:r>
              <a:rPr lang="en-US">
                <a:latin typeface="Arial"/>
                <a:ea typeface="Arial"/>
                <a:cs typeface="Arial"/>
                <a:sym typeface="Arial"/>
              </a:rPr>
              <a:t>1- Students with Disabilities in Higher Education - Census Overview. </a:t>
            </a:r>
            <a:r>
              <a:rPr i="1" lang="en-US">
                <a:latin typeface="Arial"/>
                <a:ea typeface="Arial"/>
                <a:cs typeface="Arial"/>
                <a:sym typeface="Arial"/>
              </a:rPr>
              <a:t>Postsecond Natl Policy Inst</a:t>
            </a:r>
            <a:r>
              <a:rPr lang="en-US">
                <a:latin typeface="Arial"/>
                <a:ea typeface="Arial"/>
                <a:cs typeface="Arial"/>
                <a:sym typeface="Arial"/>
              </a:rPr>
              <a:t>. Published online 2021.</a:t>
            </a:r>
            <a:endParaRPr>
              <a:latin typeface="Arial"/>
              <a:ea typeface="Arial"/>
              <a:cs typeface="Arial"/>
              <a:sym typeface="Arial"/>
            </a:endParaRPr>
          </a:p>
          <a:p>
            <a:pPr indent="0" lvl="0" marL="406400" rtl="0" algn="l">
              <a:lnSpc>
                <a:spcPct val="107000"/>
              </a:lnSpc>
              <a:spcBef>
                <a:spcPts val="0"/>
              </a:spcBef>
              <a:spcAft>
                <a:spcPts val="0"/>
              </a:spcAft>
              <a:buClr>
                <a:schemeClr val="dk1"/>
              </a:buClr>
              <a:buSzPts val="1100"/>
              <a:buFont typeface="Arial"/>
              <a:buNone/>
            </a:pPr>
            <a:r>
              <a:rPr lang="en-US">
                <a:latin typeface="Arial"/>
                <a:ea typeface="Arial"/>
                <a:cs typeface="Arial"/>
                <a:sym typeface="Arial"/>
              </a:rPr>
              <a:t>2 - National Center for Science and Engineering Statistics. Women, Minorities, and Persons with Disabilities in Science and Engineering: 2021. </a:t>
            </a:r>
            <a:r>
              <a:rPr i="1" lang="en-US">
                <a:latin typeface="Arial"/>
                <a:ea typeface="Arial"/>
                <a:cs typeface="Arial"/>
                <a:sym typeface="Arial"/>
              </a:rPr>
              <a:t>Spec Rep NSF 21-321</a:t>
            </a:r>
            <a:r>
              <a:rPr lang="en-US">
                <a:latin typeface="Arial"/>
                <a:ea typeface="Arial"/>
                <a:cs typeface="Arial"/>
                <a:sym typeface="Arial"/>
              </a:rPr>
              <a:t>. Published online 2021:1-62. https://ncses.nsf.gov/pubs/nsf21321/report/introduction</a:t>
            </a:r>
            <a:endParaRPr>
              <a:latin typeface="Arial"/>
              <a:ea typeface="Arial"/>
              <a:cs typeface="Arial"/>
              <a:sym typeface="Arial"/>
            </a:endParaRPr>
          </a:p>
          <a:p>
            <a:pPr indent="0" lvl="0" marL="406400" rtl="0" algn="l">
              <a:lnSpc>
                <a:spcPct val="107000"/>
              </a:lnSpc>
              <a:spcBef>
                <a:spcPts val="0"/>
              </a:spcBef>
              <a:spcAft>
                <a:spcPts val="0"/>
              </a:spcAft>
              <a:buClr>
                <a:schemeClr val="dk1"/>
              </a:buClr>
              <a:buSzPts val="1100"/>
              <a:buFont typeface="Arial"/>
              <a:buNone/>
            </a:pPr>
            <a:r>
              <a:rPr lang="en-US">
                <a:latin typeface="Arial"/>
                <a:ea typeface="Arial"/>
                <a:cs typeface="Arial"/>
                <a:sym typeface="Arial"/>
              </a:rPr>
              <a:t>3 - Swenor BK, Munoz B, Meeks LM. A decade of decline: Grant funding for researchers with disabilities 2008 to 2018. </a:t>
            </a:r>
            <a:r>
              <a:rPr i="1" lang="en-US">
                <a:latin typeface="Arial"/>
                <a:ea typeface="Arial"/>
                <a:cs typeface="Arial"/>
                <a:sym typeface="Arial"/>
              </a:rPr>
              <a:t>PLoS One</a:t>
            </a:r>
            <a:r>
              <a:rPr lang="en-US">
                <a:latin typeface="Arial"/>
                <a:ea typeface="Arial"/>
                <a:cs typeface="Arial"/>
                <a:sym typeface="Arial"/>
              </a:rPr>
              <a:t>. 2020;15(3):1-11. doi:10.1371/journal.pone.0228686</a:t>
            </a:r>
            <a:endParaRPr>
              <a:latin typeface="Arial"/>
              <a:ea typeface="Arial"/>
              <a:cs typeface="Arial"/>
              <a:sym typeface="Arial"/>
            </a:endParaRPr>
          </a:p>
          <a:p>
            <a:pPr indent="0" lvl="0" marL="406400" rtl="0" algn="l">
              <a:lnSpc>
                <a:spcPct val="107000"/>
              </a:lnSpc>
              <a:spcBef>
                <a:spcPts val="0"/>
              </a:spcBef>
              <a:spcAft>
                <a:spcPts val="0"/>
              </a:spcAft>
              <a:buClr>
                <a:schemeClr val="dk1"/>
              </a:buClr>
              <a:buSzPts val="1100"/>
              <a:buFont typeface="Arial"/>
              <a:buNone/>
            </a:pPr>
            <a:r>
              <a:rPr lang="en-US">
                <a:latin typeface="Arial"/>
                <a:ea typeface="Arial"/>
                <a:cs typeface="Arial"/>
                <a:sym typeface="Arial"/>
              </a:rPr>
              <a:t>4- Castro F, Stuart E, Deal J, Varadaraj V, Swenor BK. STEM doctorate recipients with disabilities experienced early in life earn lower salaries and are underrepresented among higher academic positions. </a:t>
            </a:r>
            <a:r>
              <a:rPr i="1" lang="en-US">
                <a:latin typeface="Arial"/>
                <a:ea typeface="Arial"/>
                <a:cs typeface="Arial"/>
                <a:sym typeface="Arial"/>
              </a:rPr>
              <a:t>Nat Hum Behav</a:t>
            </a:r>
            <a:r>
              <a:rPr lang="en-US">
                <a:latin typeface="Arial"/>
                <a:ea typeface="Arial"/>
                <a:cs typeface="Arial"/>
                <a:sym typeface="Arial"/>
              </a:rPr>
              <a:t>. Published online 2023. doi:10.1038/s41562-023-01745-z</a:t>
            </a:r>
            <a:endParaRPr>
              <a:latin typeface="Arial"/>
              <a:ea typeface="Arial"/>
              <a:cs typeface="Arial"/>
              <a:sym typeface="Arial"/>
            </a:endParaRPr>
          </a:p>
          <a:p>
            <a:pPr indent="0" lvl="0" marL="406400" rtl="0" algn="l">
              <a:lnSpc>
                <a:spcPct val="107000"/>
              </a:lnSpc>
              <a:spcBef>
                <a:spcPts val="0"/>
              </a:spcBef>
              <a:spcAft>
                <a:spcPts val="0"/>
              </a:spcAft>
              <a:buClr>
                <a:schemeClr val="dk1"/>
              </a:buClr>
              <a:buSzPts val="1100"/>
              <a:buFont typeface="Arial"/>
              <a:buNone/>
            </a:pPr>
            <a:r>
              <a:rPr lang="en-US">
                <a:latin typeface="Arial"/>
                <a:ea typeface="Arial"/>
                <a:cs typeface="Arial"/>
                <a:sym typeface="Arial"/>
              </a:rPr>
              <a:t>5- “Advancing Disability Inclusion in the Scientific Workforce.” </a:t>
            </a:r>
            <a:r>
              <a:rPr i="1" lang="en-US">
                <a:latin typeface="Arial"/>
                <a:ea typeface="Arial"/>
                <a:cs typeface="Arial"/>
                <a:sym typeface="Arial"/>
              </a:rPr>
              <a:t>National Institutes of Health</a:t>
            </a:r>
            <a:r>
              <a:rPr lang="en-US">
                <a:latin typeface="Arial"/>
                <a:ea typeface="Arial"/>
                <a:cs typeface="Arial"/>
                <a:sym typeface="Arial"/>
              </a:rPr>
              <a:t>, U.S. Department of Health and Human Services, diversity.nih.gov/blog/2021-07-21-advancing-disability-inclusion-scientific-workforce#:~:text=Of%20all%20graduates%20awarded%20doctoral,having%20one%20or%20more%20disabilities. Accessed 5 Mar. 2024. </a:t>
            </a:r>
            <a:endParaRPr>
              <a:latin typeface="Arial"/>
              <a:ea typeface="Arial"/>
              <a:cs typeface="Arial"/>
              <a:sym typeface="Arial"/>
            </a:endParaRPr>
          </a:p>
          <a:p>
            <a:pPr indent="0" lvl="0" marL="406400" rtl="0" algn="l">
              <a:lnSpc>
                <a:spcPct val="107000"/>
              </a:lnSpc>
              <a:spcBef>
                <a:spcPts val="0"/>
              </a:spcBef>
              <a:spcAft>
                <a:spcPts val="0"/>
              </a:spcAft>
              <a:buClr>
                <a:schemeClr val="dk1"/>
              </a:buClr>
              <a:buSzPts val="1100"/>
              <a:buFont typeface="Arial"/>
              <a:buNone/>
            </a:pPr>
            <a:r>
              <a:t/>
            </a:r>
            <a:endParaRPr>
              <a:latin typeface="Arial"/>
              <a:ea typeface="Arial"/>
              <a:cs typeface="Arial"/>
              <a:sym typeface="Arial"/>
            </a:endParaRPr>
          </a:p>
        </p:txBody>
      </p:sp>
      <p:sp>
        <p:nvSpPr>
          <p:cNvPr id="580" name="Google Shape;580;g2be335be7b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 - </a:t>
            </a:r>
            <a:endParaRPr/>
          </a:p>
          <a:p>
            <a:pPr indent="0" lvl="0" marL="0" rtl="0" algn="l">
              <a:lnSpc>
                <a:spcPct val="115000"/>
              </a:lnSpc>
              <a:spcBef>
                <a:spcPts val="0"/>
              </a:spcBef>
              <a:spcAft>
                <a:spcPts val="0"/>
              </a:spcAft>
              <a:buClr>
                <a:schemeClr val="dk1"/>
              </a:buClr>
              <a:buSzPts val="1100"/>
              <a:buFont typeface="Arial"/>
              <a:buNone/>
            </a:pPr>
            <a:r>
              <a:rPr lang="en-US"/>
              <a:t>1 - https://cdrnys.org/blog/uncategorized/ableism/</a:t>
            </a:r>
            <a:endParaRPr/>
          </a:p>
          <a:p>
            <a:pPr indent="0" lvl="0" marL="0" rtl="0" algn="l">
              <a:lnSpc>
                <a:spcPct val="115000"/>
              </a:lnSpc>
              <a:spcBef>
                <a:spcPts val="0"/>
              </a:spcBef>
              <a:spcAft>
                <a:spcPts val="0"/>
              </a:spcAft>
              <a:buClr>
                <a:schemeClr val="dk1"/>
              </a:buClr>
              <a:buSzPts val="1100"/>
              <a:buFont typeface="Arial"/>
              <a:buNone/>
            </a:pPr>
            <a:r>
              <a:rPr lang="en-US"/>
              <a:t>2</a:t>
            </a:r>
            <a:r>
              <a:rPr lang="en-US"/>
              <a:t>- https://www.apa.org/ed/precollege/psychology-teacher-network/introductory-psychology/disability-models</a:t>
            </a:r>
            <a:endParaRPr/>
          </a:p>
        </p:txBody>
      </p:sp>
      <p:sp>
        <p:nvSpPr>
          <p:cNvPr id="589" name="Google Shape;58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while we are focusing on STEM in this section of the presentation, we know that these themes can be applied to other fields</a:t>
            </a:r>
            <a:endParaRPr/>
          </a:p>
        </p:txBody>
      </p:sp>
      <p:sp>
        <p:nvSpPr>
          <p:cNvPr id="602" name="Google Shape;6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Remind that these are real experiences that our peers have told us about and that we ourselves have had to combat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Table Contents from Alt Text </a:t>
            </a:r>
            <a:endParaRPr/>
          </a:p>
          <a:p>
            <a:pPr indent="-317500" lvl="0" marL="457200" rtl="0" algn="l">
              <a:spcBef>
                <a:spcPts val="0"/>
              </a:spcBef>
              <a:spcAft>
                <a:spcPts val="0"/>
              </a:spcAft>
              <a:buSzPts val="1400"/>
              <a:buChar char="-"/>
            </a:pPr>
            <a:r>
              <a:rPr lang="en-US"/>
              <a:t>Table with two columns. On the left side, misconceptions about accommodations are listed; on the right side, the reality about accommodations is listed. </a:t>
            </a:r>
            <a:endParaRPr/>
          </a:p>
          <a:p>
            <a:pPr indent="-317500" lvl="0" marL="457200" rtl="0" algn="l">
              <a:spcBef>
                <a:spcPts val="0"/>
              </a:spcBef>
              <a:spcAft>
                <a:spcPts val="0"/>
              </a:spcAft>
              <a:buSzPts val="1400"/>
              <a:buChar char="-"/>
            </a:pPr>
            <a:r>
              <a:rPr lang="en-US"/>
              <a:t>The first misconception is that accommodations create an unfair advantage for the trainee and impacts students not receiving accommodations; the reality is accommodations are equitable and create equal opportunity to access classrooms and workplaces. </a:t>
            </a:r>
            <a:endParaRPr/>
          </a:p>
          <a:p>
            <a:pPr indent="-317500" lvl="0" marL="457200" rtl="0" algn="l">
              <a:spcBef>
                <a:spcPts val="0"/>
              </a:spcBef>
              <a:spcAft>
                <a:spcPts val="0"/>
              </a:spcAft>
              <a:buSzPts val="1400"/>
              <a:buChar char="-"/>
            </a:pPr>
            <a:r>
              <a:rPr lang="en-US"/>
              <a:t>The second misconception is that accommodations are not necessary for certain disability or that if trainee requires accommodations they should not be in a lab or STEM. The reality is that accommodations are necessary for trainees to perform safely and effectively. </a:t>
            </a:r>
            <a:endParaRPr/>
          </a:p>
          <a:p>
            <a:pPr indent="-317500" lvl="0" marL="457200" rtl="0" algn="l">
              <a:spcBef>
                <a:spcPts val="0"/>
              </a:spcBef>
              <a:spcAft>
                <a:spcPts val="0"/>
              </a:spcAft>
              <a:buSzPts val="1400"/>
              <a:buChar char="-"/>
            </a:pPr>
            <a:r>
              <a:rPr lang="en-US"/>
              <a:t>The final misconception is that accommodations are inconvenient because they cost too much or take too much time to set up. The reality is that accommodations are achievable when campus resources and partners are utilized, and when Universal Design is considered when designing spaces or materials. </a:t>
            </a:r>
            <a:endParaRPr/>
          </a:p>
        </p:txBody>
      </p:sp>
      <p:sp>
        <p:nvSpPr>
          <p:cNvPr id="620" name="Google Shape;62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be593bc9b3_0_12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Table Contents from Alt Text </a:t>
            </a:r>
            <a:endParaRPr/>
          </a:p>
          <a:p>
            <a:pPr indent="0" lvl="0" marL="0" rtl="0" algn="l">
              <a:spcBef>
                <a:spcPts val="0"/>
              </a:spcBef>
              <a:spcAft>
                <a:spcPts val="0"/>
              </a:spcAft>
              <a:buClr>
                <a:schemeClr val="dk1"/>
              </a:buClr>
              <a:buSzPts val="1100"/>
              <a:buFont typeface="Arial"/>
              <a:buNone/>
            </a:pPr>
            <a:r>
              <a:rPr lang="en-US"/>
              <a:t>Table with three columns. Each row lists example instances where access (second column) versus inclusive access (third column) need to be balanced.</a:t>
            </a:r>
            <a:endParaRPr/>
          </a:p>
          <a:p>
            <a:pPr indent="0" lvl="0" marL="0" rtl="0" algn="l">
              <a:spcBef>
                <a:spcPts val="0"/>
              </a:spcBef>
              <a:spcAft>
                <a:spcPts val="0"/>
              </a:spcAft>
              <a:buClr>
                <a:schemeClr val="dk1"/>
              </a:buClr>
              <a:buSzPts val="1100"/>
              <a:buFont typeface="Arial"/>
              <a:buNone/>
            </a:pPr>
            <a:r>
              <a:rPr lang="en-US"/>
              <a:t>The first row is about Testing. An accessible solution is isolating students with accommodations in separate classrooms or otherwise publicly demarcating students who receive accommodations. An inclusive accessible solution is indicating alternative testing site or location for students with accommodations or make-up examinations. </a:t>
            </a:r>
            <a:endParaRPr/>
          </a:p>
          <a:p>
            <a:pPr indent="0" lvl="0" marL="0" rtl="0" algn="l">
              <a:spcBef>
                <a:spcPts val="0"/>
              </a:spcBef>
              <a:spcAft>
                <a:spcPts val="0"/>
              </a:spcAft>
              <a:buClr>
                <a:schemeClr val="dk1"/>
              </a:buClr>
              <a:buSzPts val="1100"/>
              <a:buFont typeface="Arial"/>
              <a:buNone/>
            </a:pPr>
            <a:r>
              <a:rPr lang="en-US"/>
              <a:t>The second row is about exemption from activities. An accessible solution is exempting students from activities that are not accessible rather than modifying the event or lab to create accessibility. The inclusive solution is to work with the student to balance participation versus accessibility, and when possible work to make all activities accessible. </a:t>
            </a:r>
            <a:endParaRPr/>
          </a:p>
          <a:p>
            <a:pPr indent="0" lvl="0" marL="0" rtl="0" algn="l">
              <a:spcBef>
                <a:spcPts val="0"/>
              </a:spcBef>
              <a:spcAft>
                <a:spcPts val="0"/>
              </a:spcAft>
              <a:buClr>
                <a:schemeClr val="dk1"/>
              </a:buClr>
              <a:buSzPts val="1100"/>
              <a:buFont typeface="Arial"/>
              <a:buNone/>
            </a:pPr>
            <a:r>
              <a:rPr lang="en-US"/>
              <a:t>The third row discusses partially accessible spaces. An accessible solution is making mandatory or primary activities accessible but not ensuring that auxiliary components--such as breakout rooms, wine and cheese events, TA study sessions-- are accessible. </a:t>
            </a:r>
            <a:endParaRPr/>
          </a:p>
          <a:p>
            <a:pPr indent="0" lvl="0" marL="0" rtl="0" algn="l">
              <a:spcBef>
                <a:spcPts val="0"/>
              </a:spcBef>
              <a:spcAft>
                <a:spcPts val="0"/>
              </a:spcAft>
              <a:buNone/>
            </a:pPr>
            <a:r>
              <a:t/>
            </a:r>
            <a:endParaRPr/>
          </a:p>
        </p:txBody>
      </p:sp>
      <p:sp>
        <p:nvSpPr>
          <p:cNvPr id="629" name="Google Shape;629;g2be593bc9b3_0_1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be593bc9b3_0_12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g2be593bc9b3_0_1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be335be7b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g2be335be7b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be593bc9b3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2be593bc9b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be593bc9b3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be593bc9b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be593bc9b3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2be593bc9b3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e593bc9b3_0_9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2be593bc9b3_0_9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be593bc9b3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a:latin typeface="Arial"/>
                <a:ea typeface="Arial"/>
                <a:cs typeface="Arial"/>
                <a:sym typeface="Arial"/>
              </a:rPr>
              <a:t>Club is managed by President and Vice President in addition to Internal positions (Secretary and Treasurer)   </a:t>
            </a:r>
            <a:endParaRPr>
              <a:latin typeface="Arial"/>
              <a:ea typeface="Arial"/>
              <a:cs typeface="Arial"/>
              <a:sym typeface="Arial"/>
            </a:endParaRPr>
          </a:p>
          <a:p>
            <a:pPr indent="0" lvl="0" marL="0" rtl="0" algn="l">
              <a:lnSpc>
                <a:spcPct val="90000"/>
              </a:lnSpc>
              <a:spcBef>
                <a:spcPts val="1000"/>
              </a:spcBef>
              <a:spcAft>
                <a:spcPts val="0"/>
              </a:spcAft>
              <a:buNone/>
            </a:pPr>
            <a:r>
              <a:rPr lang="en-US">
                <a:latin typeface="Arial"/>
                <a:ea typeface="Arial"/>
                <a:cs typeface="Arial"/>
                <a:sym typeface="Arial"/>
              </a:rPr>
              <a:t>Social Chair and Engagement Chair are responsible for producing educational materials and holding events. Access Chair is a unique position that ensures organization accessibility.</a:t>
            </a:r>
            <a:endParaRPr>
              <a:latin typeface="Arial"/>
              <a:ea typeface="Arial"/>
              <a:cs typeface="Arial"/>
              <a:sym typeface="Arial"/>
            </a:endParaRPr>
          </a:p>
          <a:p>
            <a:pPr indent="0" lvl="0" marL="0" rtl="0" algn="l">
              <a:lnSpc>
                <a:spcPct val="90000"/>
              </a:lnSpc>
              <a:spcBef>
                <a:spcPts val="1000"/>
              </a:spcBef>
              <a:spcAft>
                <a:spcPts val="0"/>
              </a:spcAft>
              <a:buNone/>
            </a:pPr>
            <a:r>
              <a:rPr lang="en-US">
                <a:latin typeface="Arial"/>
                <a:ea typeface="Arial"/>
                <a:cs typeface="Arial"/>
                <a:sym typeface="Arial"/>
              </a:rPr>
              <a:t>Statement Writer prepares statements for administration (University Council) and in response to current events.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a:latin typeface="Arial"/>
              <a:ea typeface="Arial"/>
              <a:cs typeface="Arial"/>
              <a:sym typeface="Arial"/>
            </a:endParaRPr>
          </a:p>
        </p:txBody>
      </p:sp>
      <p:sp>
        <p:nvSpPr>
          <p:cNvPr id="430" name="Google Shape;430;g2be593bc9b3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be593bc9b3_0_9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2be593bc9b3_0_9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167493"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167493" y="3602038"/>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7"/>
          <p:cNvSpPr/>
          <p:nvPr/>
        </p:nvSpPr>
        <p:spPr>
          <a:xfrm>
            <a:off x="583746" y="4960030"/>
            <a:ext cx="1551214" cy="1551214"/>
          </a:xfrm>
          <a:prstGeom prst="ellipse">
            <a:avLst/>
          </a:prstGeom>
          <a:solidFill>
            <a:schemeClr val="dk2"/>
          </a:solidFill>
          <a:ln cap="flat" cmpd="sng" w="12700">
            <a:solidFill>
              <a:srgbClr val="6F00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27"/>
          <p:cNvSpPr/>
          <p:nvPr/>
        </p:nvSpPr>
        <p:spPr>
          <a:xfrm>
            <a:off x="1"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27"/>
          <p:cNvSpPr/>
          <p:nvPr/>
        </p:nvSpPr>
        <p:spPr>
          <a:xfrm>
            <a:off x="1"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2" name="Google Shape;22;p27"/>
          <p:cNvGrpSpPr/>
          <p:nvPr/>
        </p:nvGrpSpPr>
        <p:grpSpPr>
          <a:xfrm>
            <a:off x="8264427" y="-3419"/>
            <a:ext cx="3927573" cy="3165022"/>
            <a:chOff x="9857014" y="13834"/>
            <a:chExt cx="2334986" cy="1881641"/>
          </a:xfrm>
        </p:grpSpPr>
        <p:sp>
          <p:nvSpPr>
            <p:cNvPr id="23" name="Google Shape;23;p2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2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5" name="Google Shape;25;p27"/>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27"/>
          <p:cNvSpPr/>
          <p:nvPr/>
        </p:nvSpPr>
        <p:spPr>
          <a:xfrm>
            <a:off x="11024507"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106" name="Shape 106"/>
        <p:cNvGrpSpPr/>
        <p:nvPr/>
      </p:nvGrpSpPr>
      <p:grpSpPr>
        <a:xfrm>
          <a:off x="0" y="0"/>
          <a:ext cx="0" cy="0"/>
          <a:chOff x="0" y="0"/>
          <a:chExt cx="0" cy="0"/>
        </a:xfrm>
      </p:grpSpPr>
      <p:sp>
        <p:nvSpPr>
          <p:cNvPr id="107" name="Google Shape;107;p38"/>
          <p:cNvSpPr/>
          <p:nvPr/>
        </p:nvSpPr>
        <p:spPr>
          <a:xfrm>
            <a:off x="0"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 name="Google Shape;108;p38"/>
          <p:cNvSpPr txBox="1"/>
          <p:nvPr>
            <p:ph type="title"/>
          </p:nvPr>
        </p:nvSpPr>
        <p:spPr>
          <a:xfrm>
            <a:off x="750430"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8"/>
          <p:cNvSpPr/>
          <p:nvPr>
            <p:ph idx="2" type="pic"/>
          </p:nvPr>
        </p:nvSpPr>
        <p:spPr>
          <a:xfrm>
            <a:off x="750429" y="2227758"/>
            <a:ext cx="1200374" cy="1201242"/>
          </a:xfrm>
          <a:prstGeom prst="rect">
            <a:avLst/>
          </a:prstGeom>
          <a:noFill/>
          <a:ln>
            <a:noFill/>
          </a:ln>
        </p:spPr>
      </p:sp>
      <p:sp>
        <p:nvSpPr>
          <p:cNvPr id="110" name="Google Shape;110;p38"/>
          <p:cNvSpPr txBox="1"/>
          <p:nvPr>
            <p:ph idx="1" type="body"/>
          </p:nvPr>
        </p:nvSpPr>
        <p:spPr>
          <a:xfrm>
            <a:off x="2123351"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8"/>
          <p:cNvSpPr txBox="1"/>
          <p:nvPr>
            <p:ph idx="3" type="body"/>
          </p:nvPr>
        </p:nvSpPr>
        <p:spPr>
          <a:xfrm>
            <a:off x="2123350"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8"/>
          <p:cNvSpPr/>
          <p:nvPr>
            <p:ph idx="4" type="pic"/>
          </p:nvPr>
        </p:nvSpPr>
        <p:spPr>
          <a:xfrm>
            <a:off x="5495813" y="2227758"/>
            <a:ext cx="1200374" cy="1201242"/>
          </a:xfrm>
          <a:prstGeom prst="rect">
            <a:avLst/>
          </a:prstGeom>
          <a:noFill/>
          <a:ln>
            <a:noFill/>
          </a:ln>
        </p:spPr>
      </p:sp>
      <p:sp>
        <p:nvSpPr>
          <p:cNvPr id="113" name="Google Shape;113;p38"/>
          <p:cNvSpPr txBox="1"/>
          <p:nvPr>
            <p:ph idx="5" type="body"/>
          </p:nvPr>
        </p:nvSpPr>
        <p:spPr>
          <a:xfrm>
            <a:off x="6870817"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8"/>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8"/>
          <p:cNvSpPr/>
          <p:nvPr>
            <p:ph idx="7" type="pic"/>
          </p:nvPr>
        </p:nvSpPr>
        <p:spPr>
          <a:xfrm>
            <a:off x="750429" y="4254273"/>
            <a:ext cx="1200374" cy="1201242"/>
          </a:xfrm>
          <a:prstGeom prst="rect">
            <a:avLst/>
          </a:prstGeom>
          <a:noFill/>
          <a:ln>
            <a:noFill/>
          </a:ln>
        </p:spPr>
      </p:sp>
      <p:sp>
        <p:nvSpPr>
          <p:cNvPr id="116" name="Google Shape;116;p38"/>
          <p:cNvSpPr txBox="1"/>
          <p:nvPr>
            <p:ph idx="8" type="body"/>
          </p:nvPr>
        </p:nvSpPr>
        <p:spPr>
          <a:xfrm>
            <a:off x="2123351"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8"/>
          <p:cNvSpPr txBox="1"/>
          <p:nvPr>
            <p:ph idx="9" type="body"/>
          </p:nvPr>
        </p:nvSpPr>
        <p:spPr>
          <a:xfrm>
            <a:off x="2123350"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38"/>
          <p:cNvSpPr/>
          <p:nvPr>
            <p:ph idx="13" type="pic"/>
          </p:nvPr>
        </p:nvSpPr>
        <p:spPr>
          <a:xfrm>
            <a:off x="5495813" y="4254273"/>
            <a:ext cx="1200374" cy="1201242"/>
          </a:xfrm>
          <a:prstGeom prst="rect">
            <a:avLst/>
          </a:prstGeom>
          <a:noFill/>
          <a:ln>
            <a:noFill/>
          </a:ln>
        </p:spPr>
      </p:sp>
      <p:sp>
        <p:nvSpPr>
          <p:cNvPr id="119" name="Google Shape;119;p38"/>
          <p:cNvSpPr txBox="1"/>
          <p:nvPr>
            <p:ph idx="14" type="body"/>
          </p:nvPr>
        </p:nvSpPr>
        <p:spPr>
          <a:xfrm>
            <a:off x="6870817"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38"/>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8"/>
          <p:cNvSpPr txBox="1"/>
          <p:nvPr>
            <p:ph idx="10" type="dt"/>
          </p:nvPr>
        </p:nvSpPr>
        <p:spPr>
          <a:xfrm>
            <a:off x="381000" y="6356350"/>
            <a:ext cx="15698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8"/>
          <p:cNvSpPr txBox="1"/>
          <p:nvPr>
            <p:ph idx="11" type="ftr"/>
          </p:nvPr>
        </p:nvSpPr>
        <p:spPr>
          <a:xfrm>
            <a:off x="2871106"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8"/>
          <p:cNvSpPr txBox="1"/>
          <p:nvPr>
            <p:ph idx="12" type="sldNum"/>
          </p:nvPr>
        </p:nvSpPr>
        <p:spPr>
          <a:xfrm>
            <a:off x="8332334" y="6356350"/>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38"/>
          <p:cNvSpPr/>
          <p:nvPr/>
        </p:nvSpPr>
        <p:spPr>
          <a:xfrm flipH="1" rot="5400000">
            <a:off x="9499940"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38"/>
          <p:cNvSpPr/>
          <p:nvPr/>
        </p:nvSpPr>
        <p:spPr>
          <a:xfrm flipH="1">
            <a:off x="10866436" y="187997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 name="Google Shape;126;p38"/>
          <p:cNvSpPr/>
          <p:nvPr/>
        </p:nvSpPr>
        <p:spPr>
          <a:xfrm>
            <a:off x="11024507" y="-1664"/>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 name="Google Shape;127;p38"/>
          <p:cNvSpPr/>
          <p:nvPr/>
        </p:nvSpPr>
        <p:spPr>
          <a:xfrm>
            <a:off x="10334091" y="2737752"/>
            <a:ext cx="1380830"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38"/>
          <p:cNvSpPr/>
          <p:nvPr/>
        </p:nvSpPr>
        <p:spPr>
          <a:xfrm flipH="1" rot="-5400000">
            <a:off x="10667432" y="5333432"/>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 name="Google Shape;129;p38"/>
          <p:cNvSpPr/>
          <p:nvPr/>
        </p:nvSpPr>
        <p:spPr>
          <a:xfrm flipH="1" rot="10800000">
            <a:off x="9857012" y="3651505"/>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38"/>
          <p:cNvSpPr/>
          <p:nvPr/>
        </p:nvSpPr>
        <p:spPr>
          <a:xfrm rot="10800000">
            <a:off x="9857013" y="4976359"/>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bg>
      <p:bgPr>
        <a:solidFill>
          <a:schemeClr val="accent2"/>
        </a:solidFill>
      </p:bgPr>
    </p:bg>
    <p:spTree>
      <p:nvGrpSpPr>
        <p:cNvPr id="131" name="Shape 131"/>
        <p:cNvGrpSpPr/>
        <p:nvPr/>
      </p:nvGrpSpPr>
      <p:grpSpPr>
        <a:xfrm>
          <a:off x="0" y="0"/>
          <a:ext cx="0" cy="0"/>
          <a:chOff x="0" y="0"/>
          <a:chExt cx="0" cy="0"/>
        </a:xfrm>
      </p:grpSpPr>
      <p:sp>
        <p:nvSpPr>
          <p:cNvPr id="132" name="Google Shape;132;p39"/>
          <p:cNvSpPr txBox="1"/>
          <p:nvPr>
            <p:ph type="title"/>
          </p:nvPr>
        </p:nvSpPr>
        <p:spPr>
          <a:xfrm>
            <a:off x="750430" y="381000"/>
            <a:ext cx="10678142"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9"/>
          <p:cNvSpPr/>
          <p:nvPr>
            <p:ph idx="2" type="pic"/>
          </p:nvPr>
        </p:nvSpPr>
        <p:spPr>
          <a:xfrm>
            <a:off x="750429" y="2068734"/>
            <a:ext cx="904987" cy="905641"/>
          </a:xfrm>
          <a:prstGeom prst="rect">
            <a:avLst/>
          </a:prstGeom>
          <a:noFill/>
          <a:ln>
            <a:noFill/>
          </a:ln>
        </p:spPr>
      </p:sp>
      <p:sp>
        <p:nvSpPr>
          <p:cNvPr id="134" name="Google Shape;134;p39"/>
          <p:cNvSpPr txBox="1"/>
          <p:nvPr>
            <p:ph idx="1" type="body"/>
          </p:nvPr>
        </p:nvSpPr>
        <p:spPr>
          <a:xfrm>
            <a:off x="750430"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39"/>
          <p:cNvSpPr txBox="1"/>
          <p:nvPr>
            <p:ph idx="3" type="body"/>
          </p:nvPr>
        </p:nvSpPr>
        <p:spPr>
          <a:xfrm>
            <a:off x="750429"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9"/>
          <p:cNvSpPr/>
          <p:nvPr>
            <p:ph idx="4" type="pic"/>
          </p:nvPr>
        </p:nvSpPr>
        <p:spPr>
          <a:xfrm>
            <a:off x="3549397" y="2068734"/>
            <a:ext cx="904987" cy="905641"/>
          </a:xfrm>
          <a:prstGeom prst="rect">
            <a:avLst/>
          </a:prstGeom>
          <a:noFill/>
          <a:ln>
            <a:noFill/>
          </a:ln>
        </p:spPr>
      </p:sp>
      <p:sp>
        <p:nvSpPr>
          <p:cNvPr id="137" name="Google Shape;137;p39"/>
          <p:cNvSpPr txBox="1"/>
          <p:nvPr>
            <p:ph idx="5" type="body"/>
          </p:nvPr>
        </p:nvSpPr>
        <p:spPr>
          <a:xfrm>
            <a:off x="354939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9"/>
          <p:cNvSpPr txBox="1"/>
          <p:nvPr>
            <p:ph idx="6" type="body"/>
          </p:nvPr>
        </p:nvSpPr>
        <p:spPr>
          <a:xfrm>
            <a:off x="354939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39"/>
          <p:cNvSpPr/>
          <p:nvPr>
            <p:ph idx="7" type="pic"/>
          </p:nvPr>
        </p:nvSpPr>
        <p:spPr>
          <a:xfrm>
            <a:off x="6348367" y="2068734"/>
            <a:ext cx="904987" cy="905641"/>
          </a:xfrm>
          <a:prstGeom prst="rect">
            <a:avLst/>
          </a:prstGeom>
          <a:noFill/>
          <a:ln>
            <a:noFill/>
          </a:ln>
        </p:spPr>
      </p:sp>
      <p:sp>
        <p:nvSpPr>
          <p:cNvPr id="140" name="Google Shape;140;p39"/>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9"/>
          <p:cNvSpPr txBox="1"/>
          <p:nvPr>
            <p:ph idx="9" type="body"/>
          </p:nvPr>
        </p:nvSpPr>
        <p:spPr>
          <a:xfrm>
            <a:off x="634836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9"/>
          <p:cNvSpPr/>
          <p:nvPr>
            <p:ph idx="13" type="pic"/>
          </p:nvPr>
        </p:nvSpPr>
        <p:spPr>
          <a:xfrm>
            <a:off x="9147335" y="2068734"/>
            <a:ext cx="904987" cy="905641"/>
          </a:xfrm>
          <a:prstGeom prst="rect">
            <a:avLst/>
          </a:prstGeom>
          <a:noFill/>
          <a:ln>
            <a:noFill/>
          </a:ln>
        </p:spPr>
      </p:sp>
      <p:sp>
        <p:nvSpPr>
          <p:cNvPr id="143" name="Google Shape;143;p39"/>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9"/>
          <p:cNvSpPr txBox="1"/>
          <p:nvPr>
            <p:ph idx="15" type="body"/>
          </p:nvPr>
        </p:nvSpPr>
        <p:spPr>
          <a:xfrm>
            <a:off x="9147335"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9"/>
          <p:cNvSpPr/>
          <p:nvPr>
            <p:ph idx="16" type="pic"/>
          </p:nvPr>
        </p:nvSpPr>
        <p:spPr>
          <a:xfrm>
            <a:off x="750429" y="4118551"/>
            <a:ext cx="904987" cy="905641"/>
          </a:xfrm>
          <a:prstGeom prst="rect">
            <a:avLst/>
          </a:prstGeom>
          <a:noFill/>
          <a:ln>
            <a:noFill/>
          </a:ln>
        </p:spPr>
      </p:sp>
      <p:sp>
        <p:nvSpPr>
          <p:cNvPr id="146" name="Google Shape;146;p39"/>
          <p:cNvSpPr txBox="1"/>
          <p:nvPr>
            <p:ph idx="17" type="body"/>
          </p:nvPr>
        </p:nvSpPr>
        <p:spPr>
          <a:xfrm>
            <a:off x="750430"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9"/>
          <p:cNvSpPr txBox="1"/>
          <p:nvPr>
            <p:ph idx="18" type="body"/>
          </p:nvPr>
        </p:nvSpPr>
        <p:spPr>
          <a:xfrm>
            <a:off x="750429"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9"/>
          <p:cNvSpPr/>
          <p:nvPr>
            <p:ph idx="19" type="pic"/>
          </p:nvPr>
        </p:nvSpPr>
        <p:spPr>
          <a:xfrm>
            <a:off x="3549397" y="4118551"/>
            <a:ext cx="904987" cy="905641"/>
          </a:xfrm>
          <a:prstGeom prst="rect">
            <a:avLst/>
          </a:prstGeom>
          <a:noFill/>
          <a:ln>
            <a:noFill/>
          </a:ln>
        </p:spPr>
      </p:sp>
      <p:sp>
        <p:nvSpPr>
          <p:cNvPr id="149" name="Google Shape;149;p39"/>
          <p:cNvSpPr txBox="1"/>
          <p:nvPr>
            <p:ph idx="20" type="body"/>
          </p:nvPr>
        </p:nvSpPr>
        <p:spPr>
          <a:xfrm>
            <a:off x="354939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9"/>
          <p:cNvSpPr txBox="1"/>
          <p:nvPr>
            <p:ph idx="21" type="body"/>
          </p:nvPr>
        </p:nvSpPr>
        <p:spPr>
          <a:xfrm>
            <a:off x="354939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9"/>
          <p:cNvSpPr/>
          <p:nvPr>
            <p:ph idx="22" type="pic"/>
          </p:nvPr>
        </p:nvSpPr>
        <p:spPr>
          <a:xfrm>
            <a:off x="6348367" y="4118551"/>
            <a:ext cx="904987" cy="905641"/>
          </a:xfrm>
          <a:prstGeom prst="rect">
            <a:avLst/>
          </a:prstGeom>
          <a:noFill/>
          <a:ln>
            <a:noFill/>
          </a:ln>
        </p:spPr>
      </p:sp>
      <p:sp>
        <p:nvSpPr>
          <p:cNvPr id="152" name="Google Shape;152;p39"/>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39"/>
          <p:cNvSpPr txBox="1"/>
          <p:nvPr>
            <p:ph idx="24" type="body"/>
          </p:nvPr>
        </p:nvSpPr>
        <p:spPr>
          <a:xfrm>
            <a:off x="634836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39"/>
          <p:cNvSpPr/>
          <p:nvPr>
            <p:ph idx="25" type="pic"/>
          </p:nvPr>
        </p:nvSpPr>
        <p:spPr>
          <a:xfrm>
            <a:off x="9147335" y="4118551"/>
            <a:ext cx="904987" cy="905641"/>
          </a:xfrm>
          <a:prstGeom prst="rect">
            <a:avLst/>
          </a:prstGeom>
          <a:noFill/>
          <a:ln>
            <a:noFill/>
          </a:ln>
        </p:spPr>
      </p:sp>
      <p:sp>
        <p:nvSpPr>
          <p:cNvPr id="155" name="Google Shape;155;p39"/>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9"/>
          <p:cNvSpPr txBox="1"/>
          <p:nvPr>
            <p:ph idx="27" type="body"/>
          </p:nvPr>
        </p:nvSpPr>
        <p:spPr>
          <a:xfrm>
            <a:off x="9147335"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9"/>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9"/>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160" name="Shape 160"/>
        <p:cNvGrpSpPr/>
        <p:nvPr/>
      </p:nvGrpSpPr>
      <p:grpSpPr>
        <a:xfrm>
          <a:off x="0" y="0"/>
          <a:ext cx="0" cy="0"/>
          <a:chOff x="0" y="0"/>
          <a:chExt cx="0" cy="0"/>
        </a:xfrm>
      </p:grpSpPr>
      <p:sp>
        <p:nvSpPr>
          <p:cNvPr id="161" name="Google Shape;161;p40"/>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40"/>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40"/>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40"/>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40"/>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6" name="Google Shape;166;p40"/>
          <p:cNvGrpSpPr/>
          <p:nvPr/>
        </p:nvGrpSpPr>
        <p:grpSpPr>
          <a:xfrm>
            <a:off x="2587417" y="5590903"/>
            <a:ext cx="1572380" cy="1267097"/>
            <a:chOff x="7413403" y="4976359"/>
            <a:chExt cx="2334986" cy="1881641"/>
          </a:xfrm>
        </p:grpSpPr>
        <p:sp>
          <p:nvSpPr>
            <p:cNvPr id="167" name="Google Shape;167;p40"/>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40"/>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69" name="Google Shape;169;p40"/>
          <p:cNvSpPr txBox="1"/>
          <p:nvPr>
            <p:ph idx="10" type="dt"/>
          </p:nvPr>
        </p:nvSpPr>
        <p:spPr>
          <a:xfrm>
            <a:off x="381000" y="6356350"/>
            <a:ext cx="17671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0"/>
          <p:cNvSpPr txBox="1"/>
          <p:nvPr>
            <p:ph idx="2" type="body"/>
          </p:nvPr>
        </p:nvSpPr>
        <p:spPr>
          <a:xfrm>
            <a:off x="4683787"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40"/>
          <p:cNvSpPr txBox="1"/>
          <p:nvPr>
            <p:ph idx="3" type="body"/>
          </p:nvPr>
        </p:nvSpPr>
        <p:spPr>
          <a:xfrm>
            <a:off x="116749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0"/>
          <p:cNvSpPr txBox="1"/>
          <p:nvPr>
            <p:ph idx="4" type="body"/>
          </p:nvPr>
        </p:nvSpPr>
        <p:spPr>
          <a:xfrm>
            <a:off x="4683788"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0"/>
          <p:cNvSpPr txBox="1"/>
          <p:nvPr>
            <p:ph idx="5" type="body"/>
          </p:nvPr>
        </p:nvSpPr>
        <p:spPr>
          <a:xfrm>
            <a:off x="8200082"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0"/>
          <p:cNvSpPr txBox="1"/>
          <p:nvPr>
            <p:ph idx="6" type="body"/>
          </p:nvPr>
        </p:nvSpPr>
        <p:spPr>
          <a:xfrm>
            <a:off x="820008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40"/>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77" name="Shape 177"/>
        <p:cNvGrpSpPr/>
        <p:nvPr/>
      </p:nvGrpSpPr>
      <p:grpSpPr>
        <a:xfrm>
          <a:off x="0" y="0"/>
          <a:ext cx="0" cy="0"/>
          <a:chOff x="0" y="0"/>
          <a:chExt cx="0" cy="0"/>
        </a:xfrm>
      </p:grpSpPr>
      <p:sp>
        <p:nvSpPr>
          <p:cNvPr id="178" name="Google Shape;178;p41"/>
          <p:cNvSpPr txBox="1"/>
          <p:nvPr>
            <p:ph type="ctrTitle"/>
          </p:nvPr>
        </p:nvSpPr>
        <p:spPr>
          <a:xfrm>
            <a:off x="1167494" y="1122363"/>
            <a:ext cx="6220278"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41"/>
          <p:cNvSpPr txBox="1"/>
          <p:nvPr>
            <p:ph idx="1" type="subTitle"/>
          </p:nvPr>
        </p:nvSpPr>
        <p:spPr>
          <a:xfrm>
            <a:off x="1167493" y="3602038"/>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0" name="Google Shape;180;p41"/>
          <p:cNvSpPr/>
          <p:nvPr/>
        </p:nvSpPr>
        <p:spPr>
          <a:xfrm>
            <a:off x="8264426" y="0"/>
            <a:ext cx="3927574"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1" name="Google Shape;181;p41"/>
          <p:cNvGrpSpPr/>
          <p:nvPr/>
        </p:nvGrpSpPr>
        <p:grpSpPr>
          <a:xfrm>
            <a:off x="8264427" y="3685939"/>
            <a:ext cx="3927573" cy="3178856"/>
            <a:chOff x="9857014" y="13834"/>
            <a:chExt cx="2334986" cy="1881641"/>
          </a:xfrm>
        </p:grpSpPr>
        <p:sp>
          <p:nvSpPr>
            <p:cNvPr id="182" name="Google Shape;182;p41"/>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41"/>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4" name="Google Shape;184;p41"/>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41"/>
          <p:cNvSpPr/>
          <p:nvPr/>
        </p:nvSpPr>
        <p:spPr>
          <a:xfrm>
            <a:off x="10228214"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type="obj">
  <p:cSld name="OBJECT">
    <p:bg>
      <p:bgPr>
        <a:solidFill>
          <a:schemeClr val="accent1"/>
        </a:solidFill>
      </p:bgPr>
    </p:bg>
    <p:spTree>
      <p:nvGrpSpPr>
        <p:cNvPr id="192" name="Shape 192"/>
        <p:cNvGrpSpPr/>
        <p:nvPr/>
      </p:nvGrpSpPr>
      <p:grpSpPr>
        <a:xfrm>
          <a:off x="0" y="0"/>
          <a:ext cx="0" cy="0"/>
          <a:chOff x="0" y="0"/>
          <a:chExt cx="0" cy="0"/>
        </a:xfrm>
      </p:grpSpPr>
      <p:sp>
        <p:nvSpPr>
          <p:cNvPr id="193" name="Google Shape;193;p3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33"/>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 name="Google Shape;195;p33"/>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b="1" sz="4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3"/>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3"/>
          <p:cNvSpPr txBox="1"/>
          <p:nvPr>
            <p:ph idx="10" type="dt"/>
          </p:nvPr>
        </p:nvSpPr>
        <p:spPr>
          <a:xfrm>
            <a:off x="381000" y="6356350"/>
            <a:ext cx="170101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3"/>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0" name="Shape 200"/>
        <p:cNvGrpSpPr/>
        <p:nvPr/>
      </p:nvGrpSpPr>
      <p:grpSpPr>
        <a:xfrm>
          <a:off x="0" y="0"/>
          <a:ext cx="0" cy="0"/>
          <a:chOff x="0" y="0"/>
          <a:chExt cx="0" cy="0"/>
        </a:xfrm>
      </p:grpSpPr>
      <p:sp>
        <p:nvSpPr>
          <p:cNvPr id="201" name="Google Shape;201;p42"/>
          <p:cNvSpPr txBox="1"/>
          <p:nvPr>
            <p:ph type="ctrTitle"/>
          </p:nvPr>
        </p:nvSpPr>
        <p:spPr>
          <a:xfrm>
            <a:off x="1167493"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42"/>
          <p:cNvSpPr txBox="1"/>
          <p:nvPr>
            <p:ph idx="1" type="subTitle"/>
          </p:nvPr>
        </p:nvSpPr>
        <p:spPr>
          <a:xfrm>
            <a:off x="1167493" y="3602038"/>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3" name="Google Shape;203;p42"/>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42"/>
          <p:cNvSpPr/>
          <p:nvPr/>
        </p:nvSpPr>
        <p:spPr>
          <a:xfrm>
            <a:off x="583746" y="4960030"/>
            <a:ext cx="1551214" cy="1551214"/>
          </a:xfrm>
          <a:prstGeom prst="ellipse">
            <a:avLst/>
          </a:prstGeom>
          <a:solidFill>
            <a:schemeClr val="dk2"/>
          </a:solidFill>
          <a:ln cap="flat" cmpd="sng" w="12700">
            <a:solidFill>
              <a:srgbClr val="0116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42"/>
          <p:cNvSpPr/>
          <p:nvPr/>
        </p:nvSpPr>
        <p:spPr>
          <a:xfrm>
            <a:off x="1"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42"/>
          <p:cNvSpPr/>
          <p:nvPr/>
        </p:nvSpPr>
        <p:spPr>
          <a:xfrm>
            <a:off x="1"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7" name="Google Shape;207;p42"/>
          <p:cNvGrpSpPr/>
          <p:nvPr/>
        </p:nvGrpSpPr>
        <p:grpSpPr>
          <a:xfrm>
            <a:off x="8264427" y="-3419"/>
            <a:ext cx="3927573" cy="3165022"/>
            <a:chOff x="9857014" y="13834"/>
            <a:chExt cx="2334986" cy="1881641"/>
          </a:xfrm>
        </p:grpSpPr>
        <p:sp>
          <p:nvSpPr>
            <p:cNvPr id="208" name="Google Shape;208;p42"/>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42"/>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10" name="Google Shape;210;p42"/>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42"/>
          <p:cNvSpPr/>
          <p:nvPr/>
        </p:nvSpPr>
        <p:spPr>
          <a:xfrm>
            <a:off x="11024507"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2" name="Shape 212"/>
        <p:cNvGrpSpPr/>
        <p:nvPr/>
      </p:nvGrpSpPr>
      <p:grpSpPr>
        <a:xfrm>
          <a:off x="0" y="0"/>
          <a:ext cx="0" cy="0"/>
          <a:chOff x="0" y="0"/>
          <a:chExt cx="0" cy="0"/>
        </a:xfrm>
      </p:grpSpPr>
      <p:sp>
        <p:nvSpPr>
          <p:cNvPr id="213" name="Google Shape;213;p43"/>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43"/>
          <p:cNvSpPr txBox="1"/>
          <p:nvPr>
            <p:ph idx="1" type="body"/>
          </p:nvPr>
        </p:nvSpPr>
        <p:spPr>
          <a:xfrm>
            <a:off x="1167493" y="2017467"/>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6" name="Google Shape;216;p43"/>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 name="Google Shape;217;p43"/>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18" name="Google Shape;218;p43"/>
          <p:cNvGrpSpPr/>
          <p:nvPr/>
        </p:nvGrpSpPr>
        <p:grpSpPr>
          <a:xfrm>
            <a:off x="8082092" y="5590903"/>
            <a:ext cx="1572380" cy="1267097"/>
            <a:chOff x="7413403" y="4976359"/>
            <a:chExt cx="2334986" cy="1881641"/>
          </a:xfrm>
        </p:grpSpPr>
        <p:sp>
          <p:nvSpPr>
            <p:cNvPr id="219" name="Google Shape;219;p43"/>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0" name="Google Shape;220;p43"/>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21" name="Google Shape;221;p43"/>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43"/>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2"/>
        </a:solidFill>
      </p:bgPr>
    </p:bg>
    <p:spTree>
      <p:nvGrpSpPr>
        <p:cNvPr id="224" name="Shape 224"/>
        <p:cNvGrpSpPr/>
        <p:nvPr/>
      </p:nvGrpSpPr>
      <p:grpSpPr>
        <a:xfrm>
          <a:off x="0" y="0"/>
          <a:ext cx="0" cy="0"/>
          <a:chOff x="0" y="0"/>
          <a:chExt cx="0" cy="0"/>
        </a:xfrm>
      </p:grpSpPr>
      <p:sp>
        <p:nvSpPr>
          <p:cNvPr id="225" name="Google Shape;225;p44"/>
          <p:cNvSpPr/>
          <p:nvPr/>
        </p:nvSpPr>
        <p:spPr>
          <a:xfrm>
            <a:off x="0" y="2286002"/>
            <a:ext cx="12208822"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44"/>
          <p:cNvSpPr/>
          <p:nvPr/>
        </p:nvSpPr>
        <p:spPr>
          <a:xfrm flipH="1">
            <a:off x="8597718"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44"/>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44"/>
          <p:cNvSpPr/>
          <p:nvPr/>
        </p:nvSpPr>
        <p:spPr>
          <a:xfrm rot="-5400000">
            <a:off x="10344100" y="438098"/>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4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44"/>
          <p:cNvSpPr txBox="1"/>
          <p:nvPr>
            <p:ph idx="1" type="body"/>
          </p:nvPr>
        </p:nvSpPr>
        <p:spPr>
          <a:xfrm>
            <a:off x="1167492" y="2653167"/>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31" name="Google Shape;231;p44"/>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4"/>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34" name="Shape 234"/>
        <p:cNvGrpSpPr/>
        <p:nvPr/>
      </p:nvGrpSpPr>
      <p:grpSpPr>
        <a:xfrm>
          <a:off x="0" y="0"/>
          <a:ext cx="0" cy="0"/>
          <a:chOff x="0" y="0"/>
          <a:chExt cx="0" cy="0"/>
        </a:xfrm>
      </p:grpSpPr>
      <p:sp>
        <p:nvSpPr>
          <p:cNvPr id="235" name="Google Shape;235;p45"/>
          <p:cNvSpPr/>
          <p:nvPr/>
        </p:nvSpPr>
        <p:spPr>
          <a:xfrm>
            <a:off x="0" y="0"/>
            <a:ext cx="8025490"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45"/>
          <p:cNvSpPr txBox="1"/>
          <p:nvPr>
            <p:ph type="ctrTitle"/>
          </p:nvPr>
        </p:nvSpPr>
        <p:spPr>
          <a:xfrm>
            <a:off x="1167494"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45"/>
          <p:cNvSpPr txBox="1"/>
          <p:nvPr>
            <p:ph idx="1" type="subTitle"/>
          </p:nvPr>
        </p:nvSpPr>
        <p:spPr>
          <a:xfrm>
            <a:off x="1167494" y="3539075"/>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238" name="Google Shape;238;p45"/>
          <p:cNvGrpSpPr/>
          <p:nvPr/>
        </p:nvGrpSpPr>
        <p:grpSpPr>
          <a:xfrm rot="-5400000">
            <a:off x="8286528" y="2207195"/>
            <a:ext cx="3032351" cy="2443610"/>
            <a:chOff x="9857014" y="13834"/>
            <a:chExt cx="2334986" cy="1881641"/>
          </a:xfrm>
        </p:grpSpPr>
        <p:sp>
          <p:nvSpPr>
            <p:cNvPr id="239" name="Google Shape;239;p45"/>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45"/>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1" name="Google Shape;241;p4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4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cSld name="Graph">
    <p:spTree>
      <p:nvGrpSpPr>
        <p:cNvPr id="243" name="Shape 243"/>
        <p:cNvGrpSpPr/>
        <p:nvPr/>
      </p:nvGrpSpPr>
      <p:grpSpPr>
        <a:xfrm>
          <a:off x="0" y="0"/>
          <a:ext cx="0" cy="0"/>
          <a:chOff x="0" y="0"/>
          <a:chExt cx="0" cy="0"/>
        </a:xfrm>
      </p:grpSpPr>
      <p:sp>
        <p:nvSpPr>
          <p:cNvPr id="244" name="Google Shape;244;p46"/>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46"/>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4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46"/>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46"/>
          <p:cNvSpPr txBox="1"/>
          <p:nvPr>
            <p:ph idx="10" type="dt"/>
          </p:nvPr>
        </p:nvSpPr>
        <p:spPr>
          <a:xfrm>
            <a:off x="381000" y="6356350"/>
            <a:ext cx="170101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46"/>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8"/>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1167493" y="2017467"/>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8"/>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28"/>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 name="Google Shape;32;p28"/>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3" name="Google Shape;33;p28"/>
          <p:cNvGrpSpPr/>
          <p:nvPr/>
        </p:nvGrpSpPr>
        <p:grpSpPr>
          <a:xfrm>
            <a:off x="8082092" y="5590903"/>
            <a:ext cx="1572380" cy="1267097"/>
            <a:chOff x="7413403" y="4976359"/>
            <a:chExt cx="2334986" cy="1881641"/>
          </a:xfrm>
        </p:grpSpPr>
        <p:sp>
          <p:nvSpPr>
            <p:cNvPr id="34" name="Google Shape;34;p2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 name="Google Shape;35;p2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6" name="Google Shape;36;p28"/>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bg>
      <p:bgPr>
        <a:solidFill>
          <a:schemeClr val="accent2"/>
        </a:solidFill>
      </p:bgPr>
    </p:bg>
    <p:spTree>
      <p:nvGrpSpPr>
        <p:cNvPr id="251" name="Shape 251"/>
        <p:cNvGrpSpPr/>
        <p:nvPr/>
      </p:nvGrpSpPr>
      <p:grpSpPr>
        <a:xfrm>
          <a:off x="0" y="0"/>
          <a:ext cx="0" cy="0"/>
          <a:chOff x="0" y="0"/>
          <a:chExt cx="0" cy="0"/>
        </a:xfrm>
      </p:grpSpPr>
      <p:grpSp>
        <p:nvGrpSpPr>
          <p:cNvPr id="252" name="Google Shape;252;p47"/>
          <p:cNvGrpSpPr/>
          <p:nvPr/>
        </p:nvGrpSpPr>
        <p:grpSpPr>
          <a:xfrm rot="-5400000">
            <a:off x="10772262" y="152641"/>
            <a:ext cx="1572380" cy="1267097"/>
            <a:chOff x="7413403" y="4976359"/>
            <a:chExt cx="2334986" cy="1881641"/>
          </a:xfrm>
        </p:grpSpPr>
        <p:sp>
          <p:nvSpPr>
            <p:cNvPr id="253" name="Google Shape;253;p4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4" name="Google Shape;254;p4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55" name="Google Shape;255;p47"/>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47"/>
          <p:cNvSpPr txBox="1"/>
          <p:nvPr>
            <p:ph idx="1" type="body"/>
          </p:nvPr>
        </p:nvSpPr>
        <p:spPr>
          <a:xfrm>
            <a:off x="1167493" y="2087563"/>
            <a:ext cx="9779182"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47"/>
          <p:cNvSpPr txBox="1"/>
          <p:nvPr>
            <p:ph idx="10" type="dt"/>
          </p:nvPr>
        </p:nvSpPr>
        <p:spPr>
          <a:xfrm>
            <a:off x="381000" y="6356350"/>
            <a:ext cx="170101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47"/>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accent1"/>
        </a:solidFill>
      </p:bgPr>
    </p:bg>
    <p:spTree>
      <p:nvGrpSpPr>
        <p:cNvPr id="260" name="Shape 260"/>
        <p:cNvGrpSpPr/>
        <p:nvPr/>
      </p:nvGrpSpPr>
      <p:grpSpPr>
        <a:xfrm>
          <a:off x="0" y="0"/>
          <a:ext cx="0" cy="0"/>
          <a:chOff x="0" y="0"/>
          <a:chExt cx="0" cy="0"/>
        </a:xfrm>
      </p:grpSpPr>
      <p:sp>
        <p:nvSpPr>
          <p:cNvPr id="261" name="Google Shape;261;p48"/>
          <p:cNvSpPr txBox="1"/>
          <p:nvPr>
            <p:ph type="title"/>
          </p:nvPr>
        </p:nvSpPr>
        <p:spPr>
          <a:xfrm>
            <a:off x="1798721" y="1684338"/>
            <a:ext cx="8594558"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600"/>
              <a:buFont typeface="Arial"/>
              <a:buNone/>
              <a:defRPr sz="4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48"/>
          <p:cNvSpPr txBox="1"/>
          <p:nvPr>
            <p:ph idx="1" type="body"/>
          </p:nvPr>
        </p:nvSpPr>
        <p:spPr>
          <a:xfrm>
            <a:off x="381000" y="519405"/>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11744"/>
              </a:buClr>
              <a:buSzPts val="23900"/>
              <a:buNone/>
              <a:defRPr b="1" sz="23900">
                <a:solidFill>
                  <a:srgbClr val="011744"/>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48"/>
          <p:cNvSpPr txBox="1"/>
          <p:nvPr>
            <p:ph idx="2" type="body"/>
          </p:nvPr>
        </p:nvSpPr>
        <p:spPr>
          <a:xfrm>
            <a:off x="6881813" y="4494213"/>
            <a:ext cx="3511550"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r">
              <a:lnSpc>
                <a:spcPct val="90000"/>
              </a:lnSpc>
              <a:spcBef>
                <a:spcPts val="500"/>
              </a:spcBef>
              <a:spcAft>
                <a:spcPts val="0"/>
              </a:spcAft>
              <a:buClr>
                <a:schemeClr val="lt1"/>
              </a:buClr>
              <a:buSzPts val="1800"/>
              <a:buNone/>
              <a:defRPr sz="1800">
                <a:solidFill>
                  <a:schemeClr val="lt1"/>
                </a:solidFill>
                <a:latin typeface="Arial"/>
                <a:ea typeface="Arial"/>
                <a:cs typeface="Arial"/>
                <a:sym typeface="Arial"/>
              </a:defRPr>
            </a:lvl2pPr>
            <a:lvl3pPr indent="-228600" lvl="2" marL="1371600" algn="r">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4pPr>
            <a:lvl5pPr indent="-228600" lvl="4" marL="22860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48"/>
          <p:cNvSpPr txBox="1"/>
          <p:nvPr>
            <p:ph idx="3" type="body"/>
          </p:nvPr>
        </p:nvSpPr>
        <p:spPr>
          <a:xfrm>
            <a:off x="10609104" y="3399692"/>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11744"/>
              </a:buClr>
              <a:buSzPts val="23900"/>
              <a:buNone/>
              <a:defRPr b="1" sz="23900">
                <a:solidFill>
                  <a:srgbClr val="011744"/>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48"/>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48"/>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268" name="Shape 268"/>
        <p:cNvGrpSpPr/>
        <p:nvPr/>
      </p:nvGrpSpPr>
      <p:grpSpPr>
        <a:xfrm>
          <a:off x="0" y="0"/>
          <a:ext cx="0" cy="0"/>
          <a:chOff x="0" y="0"/>
          <a:chExt cx="0" cy="0"/>
        </a:xfrm>
      </p:grpSpPr>
      <p:sp>
        <p:nvSpPr>
          <p:cNvPr id="269" name="Google Shape;269;p49"/>
          <p:cNvSpPr/>
          <p:nvPr/>
        </p:nvSpPr>
        <p:spPr>
          <a:xfrm>
            <a:off x="0"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49"/>
          <p:cNvSpPr txBox="1"/>
          <p:nvPr>
            <p:ph type="title"/>
          </p:nvPr>
        </p:nvSpPr>
        <p:spPr>
          <a:xfrm>
            <a:off x="750430"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49"/>
          <p:cNvSpPr/>
          <p:nvPr>
            <p:ph idx="2" type="pic"/>
          </p:nvPr>
        </p:nvSpPr>
        <p:spPr>
          <a:xfrm>
            <a:off x="750429" y="2227758"/>
            <a:ext cx="1200374" cy="1201242"/>
          </a:xfrm>
          <a:prstGeom prst="rect">
            <a:avLst/>
          </a:prstGeom>
          <a:noFill/>
          <a:ln>
            <a:noFill/>
          </a:ln>
        </p:spPr>
      </p:sp>
      <p:sp>
        <p:nvSpPr>
          <p:cNvPr id="272" name="Google Shape;272;p49"/>
          <p:cNvSpPr txBox="1"/>
          <p:nvPr>
            <p:ph idx="1" type="body"/>
          </p:nvPr>
        </p:nvSpPr>
        <p:spPr>
          <a:xfrm>
            <a:off x="2123351"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49"/>
          <p:cNvSpPr txBox="1"/>
          <p:nvPr>
            <p:ph idx="3" type="body"/>
          </p:nvPr>
        </p:nvSpPr>
        <p:spPr>
          <a:xfrm>
            <a:off x="2123350"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49"/>
          <p:cNvSpPr/>
          <p:nvPr>
            <p:ph idx="4" type="pic"/>
          </p:nvPr>
        </p:nvSpPr>
        <p:spPr>
          <a:xfrm>
            <a:off x="5495813" y="2227758"/>
            <a:ext cx="1200374" cy="1201242"/>
          </a:xfrm>
          <a:prstGeom prst="rect">
            <a:avLst/>
          </a:prstGeom>
          <a:noFill/>
          <a:ln>
            <a:noFill/>
          </a:ln>
        </p:spPr>
      </p:sp>
      <p:sp>
        <p:nvSpPr>
          <p:cNvPr id="275" name="Google Shape;275;p49"/>
          <p:cNvSpPr txBox="1"/>
          <p:nvPr>
            <p:ph idx="5" type="body"/>
          </p:nvPr>
        </p:nvSpPr>
        <p:spPr>
          <a:xfrm>
            <a:off x="6870817"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49"/>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49"/>
          <p:cNvSpPr/>
          <p:nvPr>
            <p:ph idx="7" type="pic"/>
          </p:nvPr>
        </p:nvSpPr>
        <p:spPr>
          <a:xfrm>
            <a:off x="750429" y="4254273"/>
            <a:ext cx="1200374" cy="1201242"/>
          </a:xfrm>
          <a:prstGeom prst="rect">
            <a:avLst/>
          </a:prstGeom>
          <a:noFill/>
          <a:ln>
            <a:noFill/>
          </a:ln>
        </p:spPr>
      </p:sp>
      <p:sp>
        <p:nvSpPr>
          <p:cNvPr id="278" name="Google Shape;278;p49"/>
          <p:cNvSpPr txBox="1"/>
          <p:nvPr>
            <p:ph idx="8" type="body"/>
          </p:nvPr>
        </p:nvSpPr>
        <p:spPr>
          <a:xfrm>
            <a:off x="2123351"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49"/>
          <p:cNvSpPr txBox="1"/>
          <p:nvPr>
            <p:ph idx="9" type="body"/>
          </p:nvPr>
        </p:nvSpPr>
        <p:spPr>
          <a:xfrm>
            <a:off x="2123350"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49"/>
          <p:cNvSpPr/>
          <p:nvPr>
            <p:ph idx="13" type="pic"/>
          </p:nvPr>
        </p:nvSpPr>
        <p:spPr>
          <a:xfrm>
            <a:off x="5495813" y="4254273"/>
            <a:ext cx="1200374" cy="1201242"/>
          </a:xfrm>
          <a:prstGeom prst="rect">
            <a:avLst/>
          </a:prstGeom>
          <a:noFill/>
          <a:ln>
            <a:noFill/>
          </a:ln>
        </p:spPr>
      </p:sp>
      <p:sp>
        <p:nvSpPr>
          <p:cNvPr id="281" name="Google Shape;281;p49"/>
          <p:cNvSpPr txBox="1"/>
          <p:nvPr>
            <p:ph idx="14" type="body"/>
          </p:nvPr>
        </p:nvSpPr>
        <p:spPr>
          <a:xfrm>
            <a:off x="6870817"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49"/>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49"/>
          <p:cNvSpPr txBox="1"/>
          <p:nvPr>
            <p:ph idx="10" type="dt"/>
          </p:nvPr>
        </p:nvSpPr>
        <p:spPr>
          <a:xfrm>
            <a:off x="381000" y="6356350"/>
            <a:ext cx="15698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9"/>
          <p:cNvSpPr txBox="1"/>
          <p:nvPr>
            <p:ph idx="11" type="ftr"/>
          </p:nvPr>
        </p:nvSpPr>
        <p:spPr>
          <a:xfrm>
            <a:off x="2871106"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9"/>
          <p:cNvSpPr txBox="1"/>
          <p:nvPr>
            <p:ph idx="12" type="sldNum"/>
          </p:nvPr>
        </p:nvSpPr>
        <p:spPr>
          <a:xfrm>
            <a:off x="8332334" y="6356350"/>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6" name="Google Shape;286;p49"/>
          <p:cNvSpPr/>
          <p:nvPr/>
        </p:nvSpPr>
        <p:spPr>
          <a:xfrm flipH="1" rot="5400000">
            <a:off x="9499940"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49"/>
          <p:cNvSpPr/>
          <p:nvPr/>
        </p:nvSpPr>
        <p:spPr>
          <a:xfrm flipH="1">
            <a:off x="10866436" y="187997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49"/>
          <p:cNvSpPr/>
          <p:nvPr/>
        </p:nvSpPr>
        <p:spPr>
          <a:xfrm>
            <a:off x="11024507" y="-1664"/>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49"/>
          <p:cNvSpPr/>
          <p:nvPr/>
        </p:nvSpPr>
        <p:spPr>
          <a:xfrm>
            <a:off x="10334091" y="2737752"/>
            <a:ext cx="1380830"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49"/>
          <p:cNvSpPr/>
          <p:nvPr/>
        </p:nvSpPr>
        <p:spPr>
          <a:xfrm flipH="1" rot="-5400000">
            <a:off x="10667432" y="5333432"/>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49"/>
          <p:cNvSpPr/>
          <p:nvPr/>
        </p:nvSpPr>
        <p:spPr>
          <a:xfrm flipH="1" rot="10800000">
            <a:off x="9857012" y="3651505"/>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49"/>
          <p:cNvSpPr/>
          <p:nvPr/>
        </p:nvSpPr>
        <p:spPr>
          <a:xfrm rot="10800000">
            <a:off x="9857013" y="4976359"/>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bg>
      <p:bgPr>
        <a:solidFill>
          <a:schemeClr val="accent2"/>
        </a:solidFill>
      </p:bgPr>
    </p:bg>
    <p:spTree>
      <p:nvGrpSpPr>
        <p:cNvPr id="293" name="Shape 293"/>
        <p:cNvGrpSpPr/>
        <p:nvPr/>
      </p:nvGrpSpPr>
      <p:grpSpPr>
        <a:xfrm>
          <a:off x="0" y="0"/>
          <a:ext cx="0" cy="0"/>
          <a:chOff x="0" y="0"/>
          <a:chExt cx="0" cy="0"/>
        </a:xfrm>
      </p:grpSpPr>
      <p:sp>
        <p:nvSpPr>
          <p:cNvPr id="294" name="Google Shape;294;p50"/>
          <p:cNvSpPr txBox="1"/>
          <p:nvPr>
            <p:ph type="title"/>
          </p:nvPr>
        </p:nvSpPr>
        <p:spPr>
          <a:xfrm>
            <a:off x="750430" y="381000"/>
            <a:ext cx="10678142"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50"/>
          <p:cNvSpPr/>
          <p:nvPr>
            <p:ph idx="2" type="pic"/>
          </p:nvPr>
        </p:nvSpPr>
        <p:spPr>
          <a:xfrm>
            <a:off x="750429" y="2068734"/>
            <a:ext cx="904987" cy="905641"/>
          </a:xfrm>
          <a:prstGeom prst="rect">
            <a:avLst/>
          </a:prstGeom>
          <a:noFill/>
          <a:ln>
            <a:noFill/>
          </a:ln>
        </p:spPr>
      </p:sp>
      <p:sp>
        <p:nvSpPr>
          <p:cNvPr id="296" name="Google Shape;296;p50"/>
          <p:cNvSpPr txBox="1"/>
          <p:nvPr>
            <p:ph idx="1" type="body"/>
          </p:nvPr>
        </p:nvSpPr>
        <p:spPr>
          <a:xfrm>
            <a:off x="750430"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50"/>
          <p:cNvSpPr txBox="1"/>
          <p:nvPr>
            <p:ph idx="3" type="body"/>
          </p:nvPr>
        </p:nvSpPr>
        <p:spPr>
          <a:xfrm>
            <a:off x="750429"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50"/>
          <p:cNvSpPr/>
          <p:nvPr>
            <p:ph idx="4" type="pic"/>
          </p:nvPr>
        </p:nvSpPr>
        <p:spPr>
          <a:xfrm>
            <a:off x="3549397" y="2068734"/>
            <a:ext cx="904987" cy="905641"/>
          </a:xfrm>
          <a:prstGeom prst="rect">
            <a:avLst/>
          </a:prstGeom>
          <a:noFill/>
          <a:ln>
            <a:noFill/>
          </a:ln>
        </p:spPr>
      </p:sp>
      <p:sp>
        <p:nvSpPr>
          <p:cNvPr id="299" name="Google Shape;299;p50"/>
          <p:cNvSpPr txBox="1"/>
          <p:nvPr>
            <p:ph idx="5" type="body"/>
          </p:nvPr>
        </p:nvSpPr>
        <p:spPr>
          <a:xfrm>
            <a:off x="354939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50"/>
          <p:cNvSpPr txBox="1"/>
          <p:nvPr>
            <p:ph idx="6" type="body"/>
          </p:nvPr>
        </p:nvSpPr>
        <p:spPr>
          <a:xfrm>
            <a:off x="354939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50"/>
          <p:cNvSpPr/>
          <p:nvPr>
            <p:ph idx="7" type="pic"/>
          </p:nvPr>
        </p:nvSpPr>
        <p:spPr>
          <a:xfrm>
            <a:off x="6348367" y="2068734"/>
            <a:ext cx="904987" cy="905641"/>
          </a:xfrm>
          <a:prstGeom prst="rect">
            <a:avLst/>
          </a:prstGeom>
          <a:noFill/>
          <a:ln>
            <a:noFill/>
          </a:ln>
        </p:spPr>
      </p:sp>
      <p:sp>
        <p:nvSpPr>
          <p:cNvPr id="302" name="Google Shape;302;p50"/>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50"/>
          <p:cNvSpPr txBox="1"/>
          <p:nvPr>
            <p:ph idx="9" type="body"/>
          </p:nvPr>
        </p:nvSpPr>
        <p:spPr>
          <a:xfrm>
            <a:off x="634836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4" name="Google Shape;304;p50"/>
          <p:cNvSpPr/>
          <p:nvPr>
            <p:ph idx="13" type="pic"/>
          </p:nvPr>
        </p:nvSpPr>
        <p:spPr>
          <a:xfrm>
            <a:off x="9147335" y="2068734"/>
            <a:ext cx="904987" cy="905641"/>
          </a:xfrm>
          <a:prstGeom prst="rect">
            <a:avLst/>
          </a:prstGeom>
          <a:noFill/>
          <a:ln>
            <a:noFill/>
          </a:ln>
        </p:spPr>
      </p:sp>
      <p:sp>
        <p:nvSpPr>
          <p:cNvPr id="305" name="Google Shape;305;p50"/>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50"/>
          <p:cNvSpPr txBox="1"/>
          <p:nvPr>
            <p:ph idx="15" type="body"/>
          </p:nvPr>
        </p:nvSpPr>
        <p:spPr>
          <a:xfrm>
            <a:off x="9147335"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50"/>
          <p:cNvSpPr/>
          <p:nvPr>
            <p:ph idx="16" type="pic"/>
          </p:nvPr>
        </p:nvSpPr>
        <p:spPr>
          <a:xfrm>
            <a:off x="750429" y="4118551"/>
            <a:ext cx="904987" cy="905641"/>
          </a:xfrm>
          <a:prstGeom prst="rect">
            <a:avLst/>
          </a:prstGeom>
          <a:noFill/>
          <a:ln>
            <a:noFill/>
          </a:ln>
        </p:spPr>
      </p:sp>
      <p:sp>
        <p:nvSpPr>
          <p:cNvPr id="308" name="Google Shape;308;p50"/>
          <p:cNvSpPr txBox="1"/>
          <p:nvPr>
            <p:ph idx="17" type="body"/>
          </p:nvPr>
        </p:nvSpPr>
        <p:spPr>
          <a:xfrm>
            <a:off x="750430"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50"/>
          <p:cNvSpPr txBox="1"/>
          <p:nvPr>
            <p:ph idx="18" type="body"/>
          </p:nvPr>
        </p:nvSpPr>
        <p:spPr>
          <a:xfrm>
            <a:off x="750429"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50"/>
          <p:cNvSpPr/>
          <p:nvPr>
            <p:ph idx="19" type="pic"/>
          </p:nvPr>
        </p:nvSpPr>
        <p:spPr>
          <a:xfrm>
            <a:off x="3549397" y="4118551"/>
            <a:ext cx="904987" cy="905641"/>
          </a:xfrm>
          <a:prstGeom prst="rect">
            <a:avLst/>
          </a:prstGeom>
          <a:noFill/>
          <a:ln>
            <a:noFill/>
          </a:ln>
        </p:spPr>
      </p:sp>
      <p:sp>
        <p:nvSpPr>
          <p:cNvPr id="311" name="Google Shape;311;p50"/>
          <p:cNvSpPr txBox="1"/>
          <p:nvPr>
            <p:ph idx="20" type="body"/>
          </p:nvPr>
        </p:nvSpPr>
        <p:spPr>
          <a:xfrm>
            <a:off x="354939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50"/>
          <p:cNvSpPr txBox="1"/>
          <p:nvPr>
            <p:ph idx="21" type="body"/>
          </p:nvPr>
        </p:nvSpPr>
        <p:spPr>
          <a:xfrm>
            <a:off x="354939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50"/>
          <p:cNvSpPr/>
          <p:nvPr>
            <p:ph idx="22" type="pic"/>
          </p:nvPr>
        </p:nvSpPr>
        <p:spPr>
          <a:xfrm>
            <a:off x="6348367" y="4118551"/>
            <a:ext cx="904987" cy="905641"/>
          </a:xfrm>
          <a:prstGeom prst="rect">
            <a:avLst/>
          </a:prstGeom>
          <a:noFill/>
          <a:ln>
            <a:noFill/>
          </a:ln>
        </p:spPr>
      </p:sp>
      <p:sp>
        <p:nvSpPr>
          <p:cNvPr id="314" name="Google Shape;314;p50"/>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5" name="Google Shape;315;p50"/>
          <p:cNvSpPr txBox="1"/>
          <p:nvPr>
            <p:ph idx="24" type="body"/>
          </p:nvPr>
        </p:nvSpPr>
        <p:spPr>
          <a:xfrm>
            <a:off x="634836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50"/>
          <p:cNvSpPr/>
          <p:nvPr>
            <p:ph idx="25" type="pic"/>
          </p:nvPr>
        </p:nvSpPr>
        <p:spPr>
          <a:xfrm>
            <a:off x="9147335" y="4118551"/>
            <a:ext cx="904987" cy="905641"/>
          </a:xfrm>
          <a:prstGeom prst="rect">
            <a:avLst/>
          </a:prstGeom>
          <a:noFill/>
          <a:ln>
            <a:noFill/>
          </a:ln>
        </p:spPr>
      </p:sp>
      <p:sp>
        <p:nvSpPr>
          <p:cNvPr id="317" name="Google Shape;317;p50"/>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50"/>
          <p:cNvSpPr txBox="1"/>
          <p:nvPr>
            <p:ph idx="27" type="body"/>
          </p:nvPr>
        </p:nvSpPr>
        <p:spPr>
          <a:xfrm>
            <a:off x="9147335"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50"/>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50"/>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22" name="Shape 322"/>
        <p:cNvGrpSpPr/>
        <p:nvPr/>
      </p:nvGrpSpPr>
      <p:grpSpPr>
        <a:xfrm>
          <a:off x="0" y="0"/>
          <a:ext cx="0" cy="0"/>
          <a:chOff x="0" y="0"/>
          <a:chExt cx="0" cy="0"/>
        </a:xfrm>
      </p:grpSpPr>
      <p:sp>
        <p:nvSpPr>
          <p:cNvPr id="323" name="Google Shape;323;p51"/>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4" name="Google Shape;324;p51"/>
          <p:cNvSpPr txBox="1"/>
          <p:nvPr>
            <p:ph idx="1" type="body"/>
          </p:nvPr>
        </p:nvSpPr>
        <p:spPr>
          <a:xfrm>
            <a:off x="1167493"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5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51"/>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51"/>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28" name="Google Shape;328;p51"/>
          <p:cNvGrpSpPr/>
          <p:nvPr/>
        </p:nvGrpSpPr>
        <p:grpSpPr>
          <a:xfrm>
            <a:off x="8082092" y="5590903"/>
            <a:ext cx="1572380" cy="1267097"/>
            <a:chOff x="7413403" y="4976359"/>
            <a:chExt cx="2334986" cy="1881641"/>
          </a:xfrm>
        </p:grpSpPr>
        <p:sp>
          <p:nvSpPr>
            <p:cNvPr id="329" name="Google Shape;329;p51"/>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 name="Google Shape;330;p51"/>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31" name="Google Shape;331;p51"/>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51"/>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4" name="Google Shape;334;p51"/>
          <p:cNvSpPr txBox="1"/>
          <p:nvPr>
            <p:ph idx="2" type="body"/>
          </p:nvPr>
        </p:nvSpPr>
        <p:spPr>
          <a:xfrm>
            <a:off x="6283235"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5" name="Google Shape;335;p51"/>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51"/>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37" name="Shape 337"/>
        <p:cNvGrpSpPr/>
        <p:nvPr/>
      </p:nvGrpSpPr>
      <p:grpSpPr>
        <a:xfrm>
          <a:off x="0" y="0"/>
          <a:ext cx="0" cy="0"/>
          <a:chOff x="0" y="0"/>
          <a:chExt cx="0" cy="0"/>
        </a:xfrm>
      </p:grpSpPr>
      <p:sp>
        <p:nvSpPr>
          <p:cNvPr id="338" name="Google Shape;338;p52"/>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52"/>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52"/>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1" name="Google Shape;341;p52"/>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52"/>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43" name="Google Shape;343;p52"/>
          <p:cNvGrpSpPr/>
          <p:nvPr/>
        </p:nvGrpSpPr>
        <p:grpSpPr>
          <a:xfrm>
            <a:off x="2587417" y="5590903"/>
            <a:ext cx="1572380" cy="1267097"/>
            <a:chOff x="7413403" y="4976359"/>
            <a:chExt cx="2334986" cy="1881641"/>
          </a:xfrm>
        </p:grpSpPr>
        <p:sp>
          <p:nvSpPr>
            <p:cNvPr id="344" name="Google Shape;344;p52"/>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52"/>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46" name="Google Shape;346;p52"/>
          <p:cNvSpPr txBox="1"/>
          <p:nvPr>
            <p:ph idx="10" type="dt"/>
          </p:nvPr>
        </p:nvSpPr>
        <p:spPr>
          <a:xfrm>
            <a:off x="381000" y="6356350"/>
            <a:ext cx="17671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52"/>
          <p:cNvSpPr txBox="1"/>
          <p:nvPr>
            <p:ph idx="2" type="body"/>
          </p:nvPr>
        </p:nvSpPr>
        <p:spPr>
          <a:xfrm>
            <a:off x="4683787"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52"/>
          <p:cNvSpPr txBox="1"/>
          <p:nvPr>
            <p:ph idx="3" type="body"/>
          </p:nvPr>
        </p:nvSpPr>
        <p:spPr>
          <a:xfrm>
            <a:off x="116749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52"/>
          <p:cNvSpPr txBox="1"/>
          <p:nvPr>
            <p:ph idx="4" type="body"/>
          </p:nvPr>
        </p:nvSpPr>
        <p:spPr>
          <a:xfrm>
            <a:off x="4683788"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52"/>
          <p:cNvSpPr txBox="1"/>
          <p:nvPr>
            <p:ph idx="5" type="body"/>
          </p:nvPr>
        </p:nvSpPr>
        <p:spPr>
          <a:xfrm>
            <a:off x="8200082"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52"/>
          <p:cNvSpPr txBox="1"/>
          <p:nvPr>
            <p:ph idx="6" type="body"/>
          </p:nvPr>
        </p:nvSpPr>
        <p:spPr>
          <a:xfrm>
            <a:off x="820008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52"/>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354" name="Shape 354"/>
        <p:cNvGrpSpPr/>
        <p:nvPr/>
      </p:nvGrpSpPr>
      <p:grpSpPr>
        <a:xfrm>
          <a:off x="0" y="0"/>
          <a:ext cx="0" cy="0"/>
          <a:chOff x="0" y="0"/>
          <a:chExt cx="0" cy="0"/>
        </a:xfrm>
      </p:grpSpPr>
      <p:sp>
        <p:nvSpPr>
          <p:cNvPr id="355" name="Google Shape;355;p53"/>
          <p:cNvSpPr txBox="1"/>
          <p:nvPr>
            <p:ph type="ctrTitle"/>
          </p:nvPr>
        </p:nvSpPr>
        <p:spPr>
          <a:xfrm>
            <a:off x="1167494" y="1122363"/>
            <a:ext cx="6220278"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6" name="Google Shape;356;p53"/>
          <p:cNvSpPr txBox="1"/>
          <p:nvPr>
            <p:ph idx="1" type="subTitle"/>
          </p:nvPr>
        </p:nvSpPr>
        <p:spPr>
          <a:xfrm>
            <a:off x="1167493" y="3602038"/>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7" name="Google Shape;357;p53"/>
          <p:cNvSpPr/>
          <p:nvPr/>
        </p:nvSpPr>
        <p:spPr>
          <a:xfrm>
            <a:off x="8264426" y="0"/>
            <a:ext cx="3927574"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58" name="Google Shape;358;p53"/>
          <p:cNvGrpSpPr/>
          <p:nvPr/>
        </p:nvGrpSpPr>
        <p:grpSpPr>
          <a:xfrm>
            <a:off x="8264427" y="3685939"/>
            <a:ext cx="3927573" cy="3178856"/>
            <a:chOff x="9857014" y="13834"/>
            <a:chExt cx="2334986" cy="1881641"/>
          </a:xfrm>
        </p:grpSpPr>
        <p:sp>
          <p:nvSpPr>
            <p:cNvPr id="359" name="Google Shape;359;p53"/>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 name="Google Shape;360;p53"/>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61" name="Google Shape;361;p53"/>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 name="Google Shape;362;p53"/>
          <p:cNvSpPr/>
          <p:nvPr/>
        </p:nvSpPr>
        <p:spPr>
          <a:xfrm>
            <a:off x="10228214"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9" name="Shape 39"/>
        <p:cNvGrpSpPr/>
        <p:nvPr/>
      </p:nvGrpSpPr>
      <p:grpSpPr>
        <a:xfrm>
          <a:off x="0" y="0"/>
          <a:ext cx="0" cy="0"/>
          <a:chOff x="0" y="0"/>
          <a:chExt cx="0" cy="0"/>
        </a:xfrm>
      </p:grpSpPr>
      <p:sp>
        <p:nvSpPr>
          <p:cNvPr id="40" name="Google Shape;40;p29"/>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9"/>
          <p:cNvSpPr txBox="1"/>
          <p:nvPr>
            <p:ph idx="1" type="body"/>
          </p:nvPr>
        </p:nvSpPr>
        <p:spPr>
          <a:xfrm>
            <a:off x="1167493"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 name="Google Shape;43;p29"/>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29"/>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5" name="Google Shape;45;p29"/>
          <p:cNvGrpSpPr/>
          <p:nvPr/>
        </p:nvGrpSpPr>
        <p:grpSpPr>
          <a:xfrm>
            <a:off x="8082092" y="5590903"/>
            <a:ext cx="1572380" cy="1267097"/>
            <a:chOff x="7413403" y="4976359"/>
            <a:chExt cx="2334986" cy="1881641"/>
          </a:xfrm>
        </p:grpSpPr>
        <p:sp>
          <p:nvSpPr>
            <p:cNvPr id="46" name="Google Shape;46;p29"/>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29"/>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8" name="Google Shape;48;p29"/>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9"/>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29"/>
          <p:cNvSpPr txBox="1"/>
          <p:nvPr>
            <p:ph idx="2" type="body"/>
          </p:nvPr>
        </p:nvSpPr>
        <p:spPr>
          <a:xfrm>
            <a:off x="6283235"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9"/>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9"/>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cSld name="Graph">
    <p:spTree>
      <p:nvGrpSpPr>
        <p:cNvPr id="54" name="Shape 54"/>
        <p:cNvGrpSpPr/>
        <p:nvPr/>
      </p:nvGrpSpPr>
      <p:grpSpPr>
        <a:xfrm>
          <a:off x="0" y="0"/>
          <a:ext cx="0" cy="0"/>
          <a:chOff x="0" y="0"/>
          <a:chExt cx="0" cy="0"/>
        </a:xfrm>
      </p:grpSpPr>
      <p:sp>
        <p:nvSpPr>
          <p:cNvPr id="55" name="Google Shape;55;p30"/>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30"/>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 name="Google Shape;59;p30"/>
          <p:cNvSpPr txBox="1"/>
          <p:nvPr>
            <p:ph idx="10" type="dt"/>
          </p:nvPr>
        </p:nvSpPr>
        <p:spPr>
          <a:xfrm>
            <a:off x="381000" y="6356350"/>
            <a:ext cx="170101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bg>
      <p:bgPr>
        <a:solidFill>
          <a:schemeClr val="accent1"/>
        </a:solidFill>
      </p:bgPr>
    </p:bg>
    <p:spTree>
      <p:nvGrpSpPr>
        <p:cNvPr id="62" name="Shape 62"/>
        <p:cNvGrpSpPr/>
        <p:nvPr/>
      </p:nvGrpSpPr>
      <p:grpSpPr>
        <a:xfrm>
          <a:off x="0" y="0"/>
          <a:ext cx="0" cy="0"/>
          <a:chOff x="0" y="0"/>
          <a:chExt cx="0" cy="0"/>
        </a:xfrm>
      </p:grpSpPr>
      <p:sp>
        <p:nvSpPr>
          <p:cNvPr id="63" name="Google Shape;63;p3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31"/>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 name="Google Shape;65;p31"/>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b="1" sz="4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1"/>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1"/>
          <p:cNvSpPr txBox="1"/>
          <p:nvPr>
            <p:ph idx="10" type="dt"/>
          </p:nvPr>
        </p:nvSpPr>
        <p:spPr>
          <a:xfrm>
            <a:off x="381000" y="6356350"/>
            <a:ext cx="170101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2"/>
        </a:solidFill>
      </p:bgPr>
    </p:bg>
    <p:spTree>
      <p:nvGrpSpPr>
        <p:cNvPr id="70" name="Shape 70"/>
        <p:cNvGrpSpPr/>
        <p:nvPr/>
      </p:nvGrpSpPr>
      <p:grpSpPr>
        <a:xfrm>
          <a:off x="0" y="0"/>
          <a:ext cx="0" cy="0"/>
          <a:chOff x="0" y="0"/>
          <a:chExt cx="0" cy="0"/>
        </a:xfrm>
      </p:grpSpPr>
      <p:sp>
        <p:nvSpPr>
          <p:cNvPr id="71" name="Google Shape;71;p34"/>
          <p:cNvSpPr/>
          <p:nvPr/>
        </p:nvSpPr>
        <p:spPr>
          <a:xfrm>
            <a:off x="0" y="2286002"/>
            <a:ext cx="12208822"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34"/>
          <p:cNvSpPr/>
          <p:nvPr/>
        </p:nvSpPr>
        <p:spPr>
          <a:xfrm flipH="1">
            <a:off x="8597718"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34"/>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34"/>
          <p:cNvSpPr/>
          <p:nvPr/>
        </p:nvSpPr>
        <p:spPr>
          <a:xfrm rot="-5400000">
            <a:off x="10344100" y="438098"/>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3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a:off x="1167492" y="2653167"/>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7" name="Google Shape;77;p34"/>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80" name="Shape 80"/>
        <p:cNvGrpSpPr/>
        <p:nvPr/>
      </p:nvGrpSpPr>
      <p:grpSpPr>
        <a:xfrm>
          <a:off x="0" y="0"/>
          <a:ext cx="0" cy="0"/>
          <a:chOff x="0" y="0"/>
          <a:chExt cx="0" cy="0"/>
        </a:xfrm>
      </p:grpSpPr>
      <p:sp>
        <p:nvSpPr>
          <p:cNvPr id="81" name="Google Shape;81;p35"/>
          <p:cNvSpPr/>
          <p:nvPr/>
        </p:nvSpPr>
        <p:spPr>
          <a:xfrm>
            <a:off x="0" y="0"/>
            <a:ext cx="8025490"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 name="Google Shape;82;p35"/>
          <p:cNvSpPr txBox="1"/>
          <p:nvPr>
            <p:ph type="ctrTitle"/>
          </p:nvPr>
        </p:nvSpPr>
        <p:spPr>
          <a:xfrm>
            <a:off x="1167494"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5"/>
          <p:cNvSpPr txBox="1"/>
          <p:nvPr>
            <p:ph idx="1" type="subTitle"/>
          </p:nvPr>
        </p:nvSpPr>
        <p:spPr>
          <a:xfrm>
            <a:off x="1167494" y="3539075"/>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84" name="Google Shape;84;p35"/>
          <p:cNvGrpSpPr/>
          <p:nvPr/>
        </p:nvGrpSpPr>
        <p:grpSpPr>
          <a:xfrm rot="-5400000">
            <a:off x="8286528" y="2207195"/>
            <a:ext cx="3032351" cy="2443610"/>
            <a:chOff x="9857014" y="13834"/>
            <a:chExt cx="2334986" cy="1881641"/>
          </a:xfrm>
        </p:grpSpPr>
        <p:sp>
          <p:nvSpPr>
            <p:cNvPr id="85" name="Google Shape;85;p35"/>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35"/>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7" name="Google Shape;87;p3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3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bg>
      <p:bgPr>
        <a:solidFill>
          <a:schemeClr val="accent2"/>
        </a:solidFill>
      </p:bgPr>
    </p:bg>
    <p:spTree>
      <p:nvGrpSpPr>
        <p:cNvPr id="89" name="Shape 89"/>
        <p:cNvGrpSpPr/>
        <p:nvPr/>
      </p:nvGrpSpPr>
      <p:grpSpPr>
        <a:xfrm>
          <a:off x="0" y="0"/>
          <a:ext cx="0" cy="0"/>
          <a:chOff x="0" y="0"/>
          <a:chExt cx="0" cy="0"/>
        </a:xfrm>
      </p:grpSpPr>
      <p:grpSp>
        <p:nvGrpSpPr>
          <p:cNvPr id="90" name="Google Shape;90;p36"/>
          <p:cNvGrpSpPr/>
          <p:nvPr/>
        </p:nvGrpSpPr>
        <p:grpSpPr>
          <a:xfrm rot="-5400000">
            <a:off x="10772262" y="152641"/>
            <a:ext cx="1572380" cy="1267097"/>
            <a:chOff x="7413403" y="4976359"/>
            <a:chExt cx="2334986" cy="1881641"/>
          </a:xfrm>
        </p:grpSpPr>
        <p:sp>
          <p:nvSpPr>
            <p:cNvPr id="91" name="Google Shape;91;p36"/>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36"/>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3" name="Google Shape;93;p36"/>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6"/>
          <p:cNvSpPr txBox="1"/>
          <p:nvPr>
            <p:ph idx="1" type="body"/>
          </p:nvPr>
        </p:nvSpPr>
        <p:spPr>
          <a:xfrm>
            <a:off x="1167493" y="2087563"/>
            <a:ext cx="9779182"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6"/>
          <p:cNvSpPr txBox="1"/>
          <p:nvPr>
            <p:ph idx="10" type="dt"/>
          </p:nvPr>
        </p:nvSpPr>
        <p:spPr>
          <a:xfrm>
            <a:off x="381000" y="6356350"/>
            <a:ext cx="170101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6"/>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accent1"/>
        </a:solidFill>
      </p:bgPr>
    </p:bg>
    <p:spTree>
      <p:nvGrpSpPr>
        <p:cNvPr id="98" name="Shape 98"/>
        <p:cNvGrpSpPr/>
        <p:nvPr/>
      </p:nvGrpSpPr>
      <p:grpSpPr>
        <a:xfrm>
          <a:off x="0" y="0"/>
          <a:ext cx="0" cy="0"/>
          <a:chOff x="0" y="0"/>
          <a:chExt cx="0" cy="0"/>
        </a:xfrm>
      </p:grpSpPr>
      <p:sp>
        <p:nvSpPr>
          <p:cNvPr id="99" name="Google Shape;99;p37"/>
          <p:cNvSpPr txBox="1"/>
          <p:nvPr>
            <p:ph type="title"/>
          </p:nvPr>
        </p:nvSpPr>
        <p:spPr>
          <a:xfrm>
            <a:off x="1798721" y="1684338"/>
            <a:ext cx="8594558"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600"/>
              <a:buFont typeface="Arial"/>
              <a:buNone/>
              <a:defRPr sz="4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7"/>
          <p:cNvSpPr txBox="1"/>
          <p:nvPr>
            <p:ph idx="1" type="body"/>
          </p:nvPr>
        </p:nvSpPr>
        <p:spPr>
          <a:xfrm>
            <a:off x="381000" y="519405"/>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20007"/>
              </a:buClr>
              <a:buSzPts val="23900"/>
              <a:buNone/>
              <a:defRPr b="1" sz="23900">
                <a:solidFill>
                  <a:srgbClr val="720007"/>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7"/>
          <p:cNvSpPr txBox="1"/>
          <p:nvPr>
            <p:ph idx="2" type="body"/>
          </p:nvPr>
        </p:nvSpPr>
        <p:spPr>
          <a:xfrm>
            <a:off x="6881813" y="4494213"/>
            <a:ext cx="3511550"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r">
              <a:lnSpc>
                <a:spcPct val="90000"/>
              </a:lnSpc>
              <a:spcBef>
                <a:spcPts val="500"/>
              </a:spcBef>
              <a:spcAft>
                <a:spcPts val="0"/>
              </a:spcAft>
              <a:buClr>
                <a:schemeClr val="lt1"/>
              </a:buClr>
              <a:buSzPts val="1800"/>
              <a:buNone/>
              <a:defRPr sz="1800">
                <a:solidFill>
                  <a:schemeClr val="lt1"/>
                </a:solidFill>
                <a:latin typeface="Arial"/>
                <a:ea typeface="Arial"/>
                <a:cs typeface="Arial"/>
                <a:sym typeface="Arial"/>
              </a:defRPr>
            </a:lvl2pPr>
            <a:lvl3pPr indent="-228600" lvl="2" marL="1371600" algn="r">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4pPr>
            <a:lvl5pPr indent="-228600" lvl="4" marL="22860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7"/>
          <p:cNvSpPr txBox="1"/>
          <p:nvPr>
            <p:ph idx="3" type="body"/>
          </p:nvPr>
        </p:nvSpPr>
        <p:spPr>
          <a:xfrm>
            <a:off x="10609104" y="3399692"/>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20007"/>
              </a:buClr>
              <a:buSzPts val="23900"/>
              <a:buNone/>
              <a:defRPr b="1" sz="23900">
                <a:solidFill>
                  <a:srgbClr val="720007"/>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7"/>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7"/>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6"/>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6"/>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Arial"/>
                <a:ea typeface="Arial"/>
                <a:cs typeface="Arial"/>
                <a:sym typeface="Arial"/>
              </a:defRPr>
            </a:lvl1pPr>
            <a:lvl2pPr indent="0" lvl="1" marL="0" marR="0" rtl="0" algn="r">
              <a:spcBef>
                <a:spcPts val="0"/>
              </a:spcBef>
              <a:buNone/>
              <a:defRPr b="0" i="0" sz="1200" u="none" cap="none" strike="noStrike">
                <a:solidFill>
                  <a:schemeClr val="dk2"/>
                </a:solidFill>
                <a:latin typeface="Arial"/>
                <a:ea typeface="Arial"/>
                <a:cs typeface="Arial"/>
                <a:sym typeface="Arial"/>
              </a:defRPr>
            </a:lvl2pPr>
            <a:lvl3pPr indent="0" lvl="2" marL="0" marR="0" rtl="0" algn="r">
              <a:spcBef>
                <a:spcPts val="0"/>
              </a:spcBef>
              <a:buNone/>
              <a:defRPr b="0" i="0" sz="1200" u="none" cap="none" strike="noStrike">
                <a:solidFill>
                  <a:schemeClr val="dk2"/>
                </a:solidFill>
                <a:latin typeface="Arial"/>
                <a:ea typeface="Arial"/>
                <a:cs typeface="Arial"/>
                <a:sym typeface="Arial"/>
              </a:defRPr>
            </a:lvl3pPr>
            <a:lvl4pPr indent="0" lvl="3" marL="0" marR="0" rtl="0" algn="r">
              <a:spcBef>
                <a:spcPts val="0"/>
              </a:spcBef>
              <a:buNone/>
              <a:defRPr b="0" i="0" sz="1200" u="none" cap="none" strike="noStrike">
                <a:solidFill>
                  <a:schemeClr val="dk2"/>
                </a:solidFill>
                <a:latin typeface="Arial"/>
                <a:ea typeface="Arial"/>
                <a:cs typeface="Arial"/>
                <a:sym typeface="Arial"/>
              </a:defRPr>
            </a:lvl4pPr>
            <a:lvl5pPr indent="0" lvl="4" marL="0" marR="0" rtl="0" algn="r">
              <a:spcBef>
                <a:spcPts val="0"/>
              </a:spcBef>
              <a:buNone/>
              <a:defRPr b="0" i="0" sz="1200" u="none" cap="none" strike="noStrike">
                <a:solidFill>
                  <a:schemeClr val="dk2"/>
                </a:solidFill>
                <a:latin typeface="Arial"/>
                <a:ea typeface="Arial"/>
                <a:cs typeface="Arial"/>
                <a:sym typeface="Arial"/>
              </a:defRPr>
            </a:lvl5pPr>
            <a:lvl6pPr indent="0" lvl="5" marL="0" marR="0" rtl="0" algn="r">
              <a:spcBef>
                <a:spcPts val="0"/>
              </a:spcBef>
              <a:buNone/>
              <a:defRPr b="0" i="0" sz="1200" u="none" cap="none" strike="noStrike">
                <a:solidFill>
                  <a:schemeClr val="dk2"/>
                </a:solidFill>
                <a:latin typeface="Arial"/>
                <a:ea typeface="Arial"/>
                <a:cs typeface="Arial"/>
                <a:sym typeface="Arial"/>
              </a:defRPr>
            </a:lvl6pPr>
            <a:lvl7pPr indent="0" lvl="6" marL="0" marR="0" rtl="0" algn="r">
              <a:spcBef>
                <a:spcPts val="0"/>
              </a:spcBef>
              <a:buNone/>
              <a:defRPr b="0" i="0" sz="1200" u="none" cap="none" strike="noStrike">
                <a:solidFill>
                  <a:schemeClr val="dk2"/>
                </a:solidFill>
                <a:latin typeface="Arial"/>
                <a:ea typeface="Arial"/>
                <a:cs typeface="Arial"/>
                <a:sym typeface="Arial"/>
              </a:defRPr>
            </a:lvl7pPr>
            <a:lvl8pPr indent="0" lvl="7" marL="0" marR="0" rtl="0" algn="r">
              <a:spcBef>
                <a:spcPts val="0"/>
              </a:spcBef>
              <a:buNone/>
              <a:defRPr b="0" i="0" sz="1200" u="none" cap="none" strike="noStrike">
                <a:solidFill>
                  <a:schemeClr val="dk2"/>
                </a:solidFill>
                <a:latin typeface="Arial"/>
                <a:ea typeface="Arial"/>
                <a:cs typeface="Arial"/>
                <a:sym typeface="Arial"/>
              </a:defRPr>
            </a:lvl8pPr>
            <a:lvl9pPr indent="0" lvl="8" marL="0" marR="0" rtl="0" algn="r">
              <a:spcBef>
                <a:spcPts val="0"/>
              </a:spcBef>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32"/>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8" name="Google Shape;188;p32"/>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9" name="Google Shape;189;p32"/>
          <p:cNvSpPr txBox="1"/>
          <p:nvPr>
            <p:ph idx="10" type="dt"/>
          </p:nvPr>
        </p:nvSpPr>
        <p:spPr>
          <a:xfrm>
            <a:off x="3810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0" name="Google Shape;19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1" name="Google Shape;191;p32"/>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Arial"/>
                <a:ea typeface="Arial"/>
                <a:cs typeface="Arial"/>
                <a:sym typeface="Arial"/>
              </a:defRPr>
            </a:lvl1pPr>
            <a:lvl2pPr indent="0" lvl="1" marL="0" marR="0" rtl="0" algn="r">
              <a:spcBef>
                <a:spcPts val="0"/>
              </a:spcBef>
              <a:buNone/>
              <a:defRPr sz="1200">
                <a:solidFill>
                  <a:schemeClr val="dk2"/>
                </a:solidFill>
                <a:latin typeface="Arial"/>
                <a:ea typeface="Arial"/>
                <a:cs typeface="Arial"/>
                <a:sym typeface="Arial"/>
              </a:defRPr>
            </a:lvl2pPr>
            <a:lvl3pPr indent="0" lvl="2" marL="0" marR="0" rtl="0" algn="r">
              <a:spcBef>
                <a:spcPts val="0"/>
              </a:spcBef>
              <a:buNone/>
              <a:defRPr sz="1200">
                <a:solidFill>
                  <a:schemeClr val="dk2"/>
                </a:solidFill>
                <a:latin typeface="Arial"/>
                <a:ea typeface="Arial"/>
                <a:cs typeface="Arial"/>
                <a:sym typeface="Arial"/>
              </a:defRPr>
            </a:lvl3pPr>
            <a:lvl4pPr indent="0" lvl="3" marL="0" marR="0" rtl="0" algn="r">
              <a:spcBef>
                <a:spcPts val="0"/>
              </a:spcBef>
              <a:buNone/>
              <a:defRPr sz="1200">
                <a:solidFill>
                  <a:schemeClr val="dk2"/>
                </a:solidFill>
                <a:latin typeface="Arial"/>
                <a:ea typeface="Arial"/>
                <a:cs typeface="Arial"/>
                <a:sym typeface="Arial"/>
              </a:defRPr>
            </a:lvl4pPr>
            <a:lvl5pPr indent="0" lvl="4" marL="0" marR="0" rtl="0" algn="r">
              <a:spcBef>
                <a:spcPts val="0"/>
              </a:spcBef>
              <a:buNone/>
              <a:defRPr sz="1200">
                <a:solidFill>
                  <a:schemeClr val="dk2"/>
                </a:solidFill>
                <a:latin typeface="Arial"/>
                <a:ea typeface="Arial"/>
                <a:cs typeface="Arial"/>
                <a:sym typeface="Arial"/>
              </a:defRPr>
            </a:lvl5pPr>
            <a:lvl6pPr indent="0" lvl="5" marL="0" marR="0" rtl="0" algn="r">
              <a:spcBef>
                <a:spcPts val="0"/>
              </a:spcBef>
              <a:buNone/>
              <a:defRPr sz="1200">
                <a:solidFill>
                  <a:schemeClr val="dk2"/>
                </a:solidFill>
                <a:latin typeface="Arial"/>
                <a:ea typeface="Arial"/>
                <a:cs typeface="Arial"/>
                <a:sym typeface="Arial"/>
              </a:defRPr>
            </a:lvl6pPr>
            <a:lvl7pPr indent="0" lvl="6" marL="0" marR="0" rtl="0" algn="r">
              <a:spcBef>
                <a:spcPts val="0"/>
              </a:spcBef>
              <a:buNone/>
              <a:defRPr sz="1200">
                <a:solidFill>
                  <a:schemeClr val="dk2"/>
                </a:solidFill>
                <a:latin typeface="Arial"/>
                <a:ea typeface="Arial"/>
                <a:cs typeface="Arial"/>
                <a:sym typeface="Arial"/>
              </a:defRPr>
            </a:lvl7pPr>
            <a:lvl8pPr indent="0" lvl="7" marL="0" marR="0" rtl="0" algn="r">
              <a:spcBef>
                <a:spcPts val="0"/>
              </a:spcBef>
              <a:buNone/>
              <a:defRPr sz="1200">
                <a:solidFill>
                  <a:schemeClr val="dk2"/>
                </a:solidFill>
                <a:latin typeface="Arial"/>
                <a:ea typeface="Arial"/>
                <a:cs typeface="Arial"/>
                <a:sym typeface="Arial"/>
              </a:defRPr>
            </a:lvl8pPr>
            <a:lvl9pPr indent="0" lvl="8" marL="0" marR="0" rtl="0" algn="r">
              <a:spcBef>
                <a:spcPts val="0"/>
              </a:spcBef>
              <a:buNone/>
              <a:defRPr sz="12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
          <p:cNvSpPr/>
          <p:nvPr/>
        </p:nvSpPr>
        <p:spPr>
          <a:xfrm>
            <a:off x="0" y="0"/>
            <a:ext cx="12192000" cy="4572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Weingarten SymposiumBodek Lounge </a:t>
            </a:r>
            <a:endParaRPr/>
          </a:p>
        </p:txBody>
      </p:sp>
      <p:sp>
        <p:nvSpPr>
          <p:cNvPr id="368" name="Google Shape;368;p1"/>
          <p:cNvSpPr txBox="1"/>
          <p:nvPr>
            <p:ph type="ctrTitle"/>
          </p:nvPr>
        </p:nvSpPr>
        <p:spPr>
          <a:xfrm>
            <a:off x="730613" y="1923640"/>
            <a:ext cx="8768987"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6000"/>
              <a:buFont typeface="Arial"/>
              <a:buNone/>
            </a:pPr>
            <a:r>
              <a:rPr b="1" lang="en-US" sz="5500">
                <a:solidFill>
                  <a:srgbClr val="000000"/>
                </a:solidFill>
              </a:rPr>
              <a:t>Fostering Peer-Peer Su</a:t>
            </a:r>
            <a:r>
              <a:rPr b="1" lang="en-US" sz="5500">
                <a:solidFill>
                  <a:srgbClr val="000000"/>
                </a:solidFill>
              </a:rPr>
              <a:t>pport for</a:t>
            </a:r>
            <a:r>
              <a:rPr b="1" lang="en-US" sz="5500">
                <a:solidFill>
                  <a:srgbClr val="000000"/>
                </a:solidFill>
              </a:rPr>
              <a:t> University of Pennsylvania Students with Disabilities</a:t>
            </a:r>
            <a:endParaRPr sz="5500"/>
          </a:p>
        </p:txBody>
      </p:sp>
      <p:sp>
        <p:nvSpPr>
          <p:cNvPr id="369" name="Google Shape;369;p1"/>
          <p:cNvSpPr/>
          <p:nvPr/>
        </p:nvSpPr>
        <p:spPr>
          <a:xfrm>
            <a:off x="477520" y="4849720"/>
            <a:ext cx="9875520" cy="1645920"/>
          </a:xfrm>
          <a:prstGeom prst="rect">
            <a:avLst/>
          </a:prstGeom>
          <a:solidFill>
            <a:srgbClr val="021F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0" name="Google Shape;370;p1"/>
          <p:cNvSpPr txBox="1"/>
          <p:nvPr>
            <p:ph idx="1" type="subTitle"/>
          </p:nvPr>
        </p:nvSpPr>
        <p:spPr>
          <a:xfrm>
            <a:off x="730633" y="4940505"/>
            <a:ext cx="9500400" cy="80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b="1" lang="en-US">
                <a:solidFill>
                  <a:schemeClr val="lt1"/>
                </a:solidFill>
              </a:rPr>
              <a:t>Lex Gilbert</a:t>
            </a:r>
            <a:endParaRPr/>
          </a:p>
          <a:p>
            <a:pPr indent="0" lvl="0" marL="0" rtl="0" algn="l">
              <a:lnSpc>
                <a:spcPct val="90000"/>
              </a:lnSpc>
              <a:spcBef>
                <a:spcPts val="1000"/>
              </a:spcBef>
              <a:spcAft>
                <a:spcPts val="0"/>
              </a:spcAft>
              <a:buClr>
                <a:schemeClr val="lt1"/>
              </a:buClr>
              <a:buSzPts val="3200"/>
              <a:buNone/>
            </a:pPr>
            <a:r>
              <a:rPr b="1" lang="en-US">
                <a:solidFill>
                  <a:schemeClr val="lt1"/>
                </a:solidFill>
              </a:rPr>
              <a:t>Dale Brokaw</a:t>
            </a:r>
            <a:endParaRPr/>
          </a:p>
        </p:txBody>
      </p:sp>
      <p:sp>
        <p:nvSpPr>
          <p:cNvPr id="371" name="Google Shape;371;p1"/>
          <p:cNvSpPr txBox="1"/>
          <p:nvPr/>
        </p:nvSpPr>
        <p:spPr>
          <a:xfrm>
            <a:off x="730612" y="500155"/>
            <a:ext cx="66658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Weingarten Symposium March 8</a:t>
            </a:r>
            <a:r>
              <a:rPr b="1" baseline="30000" lang="en-US" sz="2400">
                <a:solidFill>
                  <a:schemeClr val="dk1"/>
                </a:solidFill>
                <a:latin typeface="Arial"/>
                <a:ea typeface="Arial"/>
                <a:cs typeface="Arial"/>
                <a:sym typeface="Arial"/>
              </a:rPr>
              <a:t>th</a:t>
            </a:r>
            <a:r>
              <a:rPr b="1" lang="en-US" sz="2400">
                <a:solidFill>
                  <a:schemeClr val="dk1"/>
                </a:solidFill>
                <a:latin typeface="Arial"/>
                <a:ea typeface="Arial"/>
                <a:cs typeface="Arial"/>
                <a:sym typeface="Arial"/>
              </a:rPr>
              <a:t>,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2be593bc9b3_0_1049"/>
          <p:cNvSpPr txBox="1"/>
          <p:nvPr>
            <p:ph type="title"/>
          </p:nvPr>
        </p:nvSpPr>
        <p:spPr>
          <a:xfrm>
            <a:off x="1167492" y="381000"/>
            <a:ext cx="9779100" cy="1325700"/>
          </a:xfrm>
          <a:prstGeom prst="rect">
            <a:avLst/>
          </a:prstGeom>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Disabled Coalition Events</a:t>
            </a:r>
            <a:endParaRPr/>
          </a:p>
        </p:txBody>
      </p:sp>
      <p:sp>
        <p:nvSpPr>
          <p:cNvPr id="453" name="Google Shape;453;g2be593bc9b3_0_1049"/>
          <p:cNvSpPr txBox="1"/>
          <p:nvPr>
            <p:ph idx="1" type="body"/>
          </p:nvPr>
        </p:nvSpPr>
        <p:spPr>
          <a:xfrm>
            <a:off x="1167493" y="2014653"/>
            <a:ext cx="4663500" cy="282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200"/>
              <a:t>Past Event Topics</a:t>
            </a:r>
            <a:endParaRPr b="1" sz="2200"/>
          </a:p>
          <a:p>
            <a:pPr indent="0" lvl="0" marL="0" rtl="0" algn="l">
              <a:spcBef>
                <a:spcPts val="1000"/>
              </a:spcBef>
              <a:spcAft>
                <a:spcPts val="0"/>
              </a:spcAft>
              <a:buNone/>
            </a:pPr>
            <a:r>
              <a:rPr lang="en-US" sz="2200"/>
              <a:t>Art and Wellness </a:t>
            </a:r>
            <a:endParaRPr sz="2200"/>
          </a:p>
          <a:p>
            <a:pPr indent="0" lvl="0" marL="0" rtl="0" algn="l">
              <a:spcBef>
                <a:spcPts val="1000"/>
              </a:spcBef>
              <a:spcAft>
                <a:spcPts val="0"/>
              </a:spcAft>
              <a:buNone/>
            </a:pPr>
            <a:r>
              <a:rPr lang="en-US" sz="2200"/>
              <a:t>Self-Advocacy </a:t>
            </a:r>
            <a:endParaRPr sz="2200"/>
          </a:p>
          <a:p>
            <a:pPr indent="0" lvl="0" marL="0" rtl="0" algn="l">
              <a:spcBef>
                <a:spcPts val="1000"/>
              </a:spcBef>
              <a:spcAft>
                <a:spcPts val="0"/>
              </a:spcAft>
              <a:buNone/>
            </a:pPr>
            <a:r>
              <a:rPr lang="en-US" sz="2200"/>
              <a:t>Accommodation Information </a:t>
            </a:r>
            <a:endParaRPr sz="2200"/>
          </a:p>
          <a:p>
            <a:pPr indent="0" lvl="0" marL="0" rtl="0" algn="l">
              <a:spcBef>
                <a:spcPts val="1000"/>
              </a:spcBef>
              <a:spcAft>
                <a:spcPts val="0"/>
              </a:spcAft>
              <a:buNone/>
            </a:pPr>
            <a:r>
              <a:rPr lang="en-US" sz="2200"/>
              <a:t>Speaker Invitation </a:t>
            </a:r>
            <a:endParaRPr sz="2200"/>
          </a:p>
          <a:p>
            <a:pPr indent="0" lvl="0" marL="0" rtl="0" algn="l">
              <a:spcBef>
                <a:spcPts val="1000"/>
              </a:spcBef>
              <a:spcAft>
                <a:spcPts val="0"/>
              </a:spcAft>
              <a:buNone/>
            </a:pPr>
            <a:r>
              <a:rPr b="1" lang="en-US" sz="2200"/>
              <a:t>Future Topics</a:t>
            </a:r>
            <a:endParaRPr b="1" sz="2200"/>
          </a:p>
          <a:p>
            <a:pPr indent="0" lvl="0" marL="0" rtl="0" algn="l">
              <a:spcBef>
                <a:spcPts val="1000"/>
              </a:spcBef>
              <a:spcAft>
                <a:spcPts val="0"/>
              </a:spcAft>
              <a:buNone/>
            </a:pPr>
            <a:r>
              <a:rPr lang="en-US" sz="2200"/>
              <a:t>Internalized Ableism </a:t>
            </a:r>
            <a:endParaRPr sz="2200"/>
          </a:p>
          <a:p>
            <a:pPr indent="0" lvl="0" marL="0" rtl="0" algn="l">
              <a:spcBef>
                <a:spcPts val="1000"/>
              </a:spcBef>
              <a:spcAft>
                <a:spcPts val="0"/>
              </a:spcAft>
              <a:buNone/>
            </a:pPr>
            <a:r>
              <a:rPr lang="en-US" sz="2200"/>
              <a:t>Wellness and Peer-Support </a:t>
            </a:r>
            <a:endParaRPr sz="2200"/>
          </a:p>
          <a:p>
            <a:pPr indent="0" lvl="0" marL="0" rtl="0" algn="l">
              <a:spcBef>
                <a:spcPts val="1000"/>
              </a:spcBef>
              <a:spcAft>
                <a:spcPts val="0"/>
              </a:spcAft>
              <a:buNone/>
            </a:pPr>
            <a:r>
              <a:t/>
            </a:r>
            <a:endParaRPr sz="2200"/>
          </a:p>
          <a:p>
            <a:pPr indent="0" lvl="0" marL="0" rtl="0" algn="l">
              <a:spcBef>
                <a:spcPts val="1000"/>
              </a:spcBef>
              <a:spcAft>
                <a:spcPts val="0"/>
              </a:spcAft>
              <a:buNone/>
            </a:pPr>
            <a:r>
              <a:t/>
            </a:r>
            <a:endParaRPr sz="2200"/>
          </a:p>
          <a:p>
            <a:pPr indent="0" lvl="0" marL="0" rtl="0" algn="l">
              <a:spcBef>
                <a:spcPts val="1000"/>
              </a:spcBef>
              <a:spcAft>
                <a:spcPts val="0"/>
              </a:spcAft>
              <a:buNone/>
            </a:pPr>
            <a:r>
              <a:rPr lang="en-US" sz="2200"/>
              <a:t> </a:t>
            </a:r>
            <a:endParaRPr sz="2200"/>
          </a:p>
        </p:txBody>
      </p:sp>
      <p:sp>
        <p:nvSpPr>
          <p:cNvPr id="454" name="Google Shape;454;g2be593bc9b3_0_1049"/>
          <p:cNvSpPr txBox="1"/>
          <p:nvPr>
            <p:ph idx="12" type="sldNum"/>
          </p:nvPr>
        </p:nvSpPr>
        <p:spPr>
          <a:xfrm>
            <a:off x="10153276" y="6356350"/>
            <a:ext cx="16578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5" name="Google Shape;455;g2be593bc9b3_0_1049"/>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Students gathered around a table at a Disabled Coalition Art Event. The students are working on a three dimensional art piece by gluing various colorful art supplies onto a tapestry." id="456" name="Google Shape;456;g2be593bc9b3_0_1049"/>
          <p:cNvPicPr preferRelativeResize="0"/>
          <p:nvPr/>
        </p:nvPicPr>
        <p:blipFill>
          <a:blip r:embed="rId3">
            <a:alphaModFix/>
          </a:blip>
          <a:stretch>
            <a:fillRect/>
          </a:stretch>
        </p:blipFill>
        <p:spPr>
          <a:xfrm>
            <a:off x="7988124" y="1145063"/>
            <a:ext cx="3883350" cy="3767774"/>
          </a:xfrm>
          <a:prstGeom prst="rect">
            <a:avLst/>
          </a:prstGeom>
          <a:noFill/>
          <a:ln>
            <a:noFill/>
          </a:ln>
        </p:spPr>
      </p:pic>
      <p:pic>
        <p:nvPicPr>
          <p:cNvPr descr="Picture of Spencer West in a wheelchair presenting on stage. Spencer West is a bald, queer man who is missing is his legs. He is dressed in a suit and a bow tie and his wheelchair has black trim. " id="457" name="Google Shape;457;g2be593bc9b3_0_1049"/>
          <p:cNvPicPr preferRelativeResize="0"/>
          <p:nvPr/>
        </p:nvPicPr>
        <p:blipFill>
          <a:blip r:embed="rId4">
            <a:alphaModFix/>
          </a:blip>
          <a:stretch>
            <a:fillRect/>
          </a:stretch>
        </p:blipFill>
        <p:spPr>
          <a:xfrm>
            <a:off x="4931725" y="2787725"/>
            <a:ext cx="3993197" cy="3933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2be593bc9b3_0_1065"/>
          <p:cNvSpPr txBox="1"/>
          <p:nvPr>
            <p:ph type="title"/>
          </p:nvPr>
        </p:nvSpPr>
        <p:spPr>
          <a:xfrm>
            <a:off x="1167492" y="381000"/>
            <a:ext cx="9779100" cy="132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Disabled Coalition </a:t>
            </a:r>
            <a:r>
              <a:rPr lang="en-US"/>
              <a:t>Initiatives</a:t>
            </a:r>
            <a:r>
              <a:rPr lang="en-US"/>
              <a:t> </a:t>
            </a:r>
            <a:endParaRPr/>
          </a:p>
        </p:txBody>
      </p:sp>
      <p:sp>
        <p:nvSpPr>
          <p:cNvPr id="464" name="Google Shape;464;g2be593bc9b3_0_1065"/>
          <p:cNvSpPr txBox="1"/>
          <p:nvPr>
            <p:ph idx="1" type="body"/>
          </p:nvPr>
        </p:nvSpPr>
        <p:spPr>
          <a:xfrm>
            <a:off x="1167500" y="2014650"/>
            <a:ext cx="5035800" cy="3786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sz="2400"/>
              <a:t>Educating Students on Accommodation Process (</a:t>
            </a:r>
            <a:r>
              <a:rPr b="1" lang="en-US" sz="2400"/>
              <a:t>University Life, Weingarten Center)</a:t>
            </a:r>
            <a:endParaRPr b="1" sz="2400"/>
          </a:p>
          <a:p>
            <a:pPr indent="-381000" lvl="0" marL="457200" rtl="0" algn="l">
              <a:spcBef>
                <a:spcPts val="0"/>
              </a:spcBef>
              <a:spcAft>
                <a:spcPts val="0"/>
              </a:spcAft>
              <a:buSzPts val="2400"/>
              <a:buChar char="●"/>
            </a:pPr>
            <a:r>
              <a:rPr lang="en-US" sz="2400"/>
              <a:t>Increasing Awareness of Disability and Ableism (</a:t>
            </a:r>
            <a:r>
              <a:rPr b="1" lang="en-US" sz="2400"/>
              <a:t>Penn Wellness</a:t>
            </a:r>
            <a:r>
              <a:rPr lang="en-US" sz="2400"/>
              <a:t>)</a:t>
            </a:r>
            <a:endParaRPr sz="2400"/>
          </a:p>
          <a:p>
            <a:pPr indent="-381000" lvl="0" marL="457200" rtl="0" algn="l">
              <a:spcBef>
                <a:spcPts val="1000"/>
              </a:spcBef>
              <a:spcAft>
                <a:spcPts val="0"/>
              </a:spcAft>
              <a:buSzPts val="2400"/>
              <a:buChar char="●"/>
            </a:pPr>
            <a:r>
              <a:rPr lang="en-US" sz="2400"/>
              <a:t>Advocating for Placement of Nap Pod Rest Stations (</a:t>
            </a:r>
            <a:r>
              <a:rPr b="1" lang="en-US" sz="2400"/>
              <a:t>Undergraduate Assembly</a:t>
            </a:r>
            <a:r>
              <a:rPr lang="en-US" sz="2400"/>
              <a:t>)</a:t>
            </a:r>
            <a:endParaRPr sz="2400"/>
          </a:p>
          <a:p>
            <a:pPr indent="0" lvl="0" marL="0" rtl="0" algn="l">
              <a:spcBef>
                <a:spcPts val="1000"/>
              </a:spcBef>
              <a:spcAft>
                <a:spcPts val="0"/>
              </a:spcAft>
              <a:buNone/>
            </a:pPr>
            <a:r>
              <a:t/>
            </a:r>
            <a:endParaRPr b="1"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a:t> </a:t>
            </a:r>
            <a:endParaRPr sz="2400"/>
          </a:p>
        </p:txBody>
      </p:sp>
      <p:sp>
        <p:nvSpPr>
          <p:cNvPr id="465" name="Google Shape;465;g2be593bc9b3_0_1065"/>
          <p:cNvSpPr txBox="1"/>
          <p:nvPr>
            <p:ph idx="12" type="sldNum"/>
          </p:nvPr>
        </p:nvSpPr>
        <p:spPr>
          <a:xfrm>
            <a:off x="10153276" y="6356350"/>
            <a:ext cx="16578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6" name="Google Shape;466;g2be593bc9b3_0_1065"/>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Logo for University of Pennsylvania Weingarten Center" id="467" name="Google Shape;467;g2be593bc9b3_0_1065"/>
          <p:cNvPicPr preferRelativeResize="0"/>
          <p:nvPr/>
        </p:nvPicPr>
        <p:blipFill>
          <a:blip r:embed="rId3">
            <a:alphaModFix/>
          </a:blip>
          <a:stretch>
            <a:fillRect/>
          </a:stretch>
        </p:blipFill>
        <p:spPr>
          <a:xfrm>
            <a:off x="6643825" y="3342201"/>
            <a:ext cx="4543425" cy="1009650"/>
          </a:xfrm>
          <a:prstGeom prst="rect">
            <a:avLst/>
          </a:prstGeom>
          <a:noFill/>
          <a:ln>
            <a:noFill/>
          </a:ln>
        </p:spPr>
      </p:pic>
      <p:pic>
        <p:nvPicPr>
          <p:cNvPr descr="Logo for University of Pennsylvania Wellness Office" id="468" name="Google Shape;468;g2be593bc9b3_0_1065"/>
          <p:cNvPicPr preferRelativeResize="0"/>
          <p:nvPr/>
        </p:nvPicPr>
        <p:blipFill>
          <a:blip r:embed="rId4">
            <a:alphaModFix/>
          </a:blip>
          <a:stretch>
            <a:fillRect/>
          </a:stretch>
        </p:blipFill>
        <p:spPr>
          <a:xfrm>
            <a:off x="6643813" y="4598103"/>
            <a:ext cx="3781425" cy="1009650"/>
          </a:xfrm>
          <a:prstGeom prst="rect">
            <a:avLst/>
          </a:prstGeom>
          <a:noFill/>
          <a:ln>
            <a:noFill/>
          </a:ln>
        </p:spPr>
      </p:pic>
      <p:pic>
        <p:nvPicPr>
          <p:cNvPr descr="Logo for University of Pennsylvania Office for University Life" id="469" name="Google Shape;469;g2be593bc9b3_0_1065"/>
          <p:cNvPicPr preferRelativeResize="0"/>
          <p:nvPr/>
        </p:nvPicPr>
        <p:blipFill>
          <a:blip r:embed="rId5">
            <a:alphaModFix/>
          </a:blip>
          <a:stretch>
            <a:fillRect/>
          </a:stretch>
        </p:blipFill>
        <p:spPr>
          <a:xfrm>
            <a:off x="6643825" y="1952941"/>
            <a:ext cx="3924300"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10"/>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t/>
            </a:r>
            <a:endParaRPr/>
          </a:p>
          <a:p>
            <a:pPr indent="0" lvl="0" marL="0" rtl="0" algn="l">
              <a:lnSpc>
                <a:spcPct val="90000"/>
              </a:lnSpc>
              <a:spcBef>
                <a:spcPts val="0"/>
              </a:spcBef>
              <a:spcAft>
                <a:spcPts val="0"/>
              </a:spcAft>
              <a:buClr>
                <a:schemeClr val="dk1"/>
              </a:buClr>
              <a:buSzPts val="4800"/>
              <a:buFont typeface="Arial"/>
              <a:buNone/>
            </a:pPr>
            <a:r>
              <a:rPr lang="en-US"/>
              <a:t>Student Experiences   </a:t>
            </a:r>
            <a:endParaRPr/>
          </a:p>
        </p:txBody>
      </p:sp>
      <p:sp>
        <p:nvSpPr>
          <p:cNvPr id="476" name="Google Shape;476;p10"/>
          <p:cNvSpPr txBox="1"/>
          <p:nvPr>
            <p:ph idx="1" type="body"/>
          </p:nvPr>
        </p:nvSpPr>
        <p:spPr>
          <a:xfrm>
            <a:off x="1167500" y="2528199"/>
            <a:ext cx="4663500" cy="368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400"/>
              <a:t>E</a:t>
            </a:r>
            <a:r>
              <a:rPr lang="en-US" sz="2400"/>
              <a:t>xperiences of implicit and explicit bias from peers and professors</a:t>
            </a:r>
            <a:endParaRPr sz="2400"/>
          </a:p>
          <a:p>
            <a:pPr indent="0" lvl="0" marL="0" rtl="0" algn="l">
              <a:lnSpc>
                <a:spcPct val="90000"/>
              </a:lnSpc>
              <a:spcBef>
                <a:spcPts val="1000"/>
              </a:spcBef>
              <a:spcAft>
                <a:spcPts val="0"/>
              </a:spcAft>
              <a:buClr>
                <a:schemeClr val="dk1"/>
              </a:buClr>
              <a:buSzPts val="2800"/>
              <a:buNone/>
            </a:pPr>
            <a:r>
              <a:rPr lang="en-US" sz="2400"/>
              <a:t>N</a:t>
            </a:r>
            <a:r>
              <a:rPr lang="en-US" sz="2400"/>
              <a:t>ew to </a:t>
            </a:r>
            <a:r>
              <a:rPr lang="en-US" sz="2400"/>
              <a:t>university life so they may not know how to self-advocate</a:t>
            </a:r>
            <a:endParaRPr sz="2400"/>
          </a:p>
          <a:p>
            <a:pPr indent="0" lvl="0" marL="0" rtl="0" algn="l">
              <a:lnSpc>
                <a:spcPct val="90000"/>
              </a:lnSpc>
              <a:spcBef>
                <a:spcPts val="1000"/>
              </a:spcBef>
              <a:spcAft>
                <a:spcPts val="0"/>
              </a:spcAft>
              <a:buClr>
                <a:schemeClr val="dk1"/>
              </a:buClr>
              <a:buSzPts val="2800"/>
              <a:buNone/>
            </a:pPr>
            <a:r>
              <a:rPr lang="en-US" sz="2400"/>
              <a:t>Likely to struggle without accommodations due to lack of prior diagnosis </a:t>
            </a:r>
            <a:endParaRPr sz="2400"/>
          </a:p>
        </p:txBody>
      </p:sp>
      <p:sp>
        <p:nvSpPr>
          <p:cNvPr id="477" name="Google Shape;47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PRESENTATION TITLE</a:t>
            </a:r>
            <a:endParaRPr/>
          </a:p>
        </p:txBody>
      </p:sp>
      <p:sp>
        <p:nvSpPr>
          <p:cNvPr id="478" name="Google Shape;478;p10"/>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9" name="Google Shape;479;p10"/>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 name="Google Shape;480;p10"/>
          <p:cNvSpPr txBox="1"/>
          <p:nvPr>
            <p:ph idx="2" type="body"/>
          </p:nvPr>
        </p:nvSpPr>
        <p:spPr>
          <a:xfrm>
            <a:off x="6283235" y="2528203"/>
            <a:ext cx="4663500" cy="282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t>There is little awareness or visibility of disability in the graduate programs across campus</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a:t>Accommodations </a:t>
            </a:r>
            <a:r>
              <a:rPr lang="en-US" sz="2400"/>
              <a:t>outside the classroom are necessary to fit dynamic and diverse graduate school environments</a:t>
            </a:r>
            <a:endParaRPr sz="2400"/>
          </a:p>
        </p:txBody>
      </p:sp>
      <p:sp>
        <p:nvSpPr>
          <p:cNvPr id="481" name="Google Shape;481;p10"/>
          <p:cNvSpPr txBox="1"/>
          <p:nvPr>
            <p:ph idx="3" type="body"/>
          </p:nvPr>
        </p:nvSpPr>
        <p:spPr>
          <a:xfrm>
            <a:off x="1167493" y="2005689"/>
            <a:ext cx="4663500" cy="522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Undergraduate Experience </a:t>
            </a:r>
            <a:endParaRPr/>
          </a:p>
        </p:txBody>
      </p:sp>
      <p:sp>
        <p:nvSpPr>
          <p:cNvPr id="482" name="Google Shape;482;p10"/>
          <p:cNvSpPr txBox="1"/>
          <p:nvPr>
            <p:ph idx="4" type="body"/>
          </p:nvPr>
        </p:nvSpPr>
        <p:spPr>
          <a:xfrm>
            <a:off x="6283235" y="2005689"/>
            <a:ext cx="4663500" cy="522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Graduate Experience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1"/>
          <p:cNvSpPr txBox="1"/>
          <p:nvPr>
            <p:ph type="title"/>
          </p:nvPr>
        </p:nvSpPr>
        <p:spPr>
          <a:xfrm>
            <a:off x="1798646" y="2023788"/>
            <a:ext cx="8594700" cy="2810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en-US" sz="5200"/>
              <a:t>Undergraduate Experience </a:t>
            </a:r>
            <a:endParaRPr sz="5200"/>
          </a:p>
        </p:txBody>
      </p:sp>
      <p:sp>
        <p:nvSpPr>
          <p:cNvPr id="488" name="Google Shape;488;p11"/>
          <p:cNvSpPr txBox="1"/>
          <p:nvPr>
            <p:ph idx="1" type="body"/>
          </p:nvPr>
        </p:nvSpPr>
        <p:spPr>
          <a:xfrm>
            <a:off x="381000" y="519405"/>
            <a:ext cx="1364400" cy="109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p:txBody>
      </p:sp>
      <p:sp>
        <p:nvSpPr>
          <p:cNvPr id="489" name="Google Shape;489;p11"/>
          <p:cNvSpPr txBox="1"/>
          <p:nvPr>
            <p:ph idx="12" type="sldNum"/>
          </p:nvPr>
        </p:nvSpPr>
        <p:spPr>
          <a:xfrm>
            <a:off x="90678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chemeClr val="accent2"/>
                </a:solidFill>
              </a:rPr>
              <a:t>‹#›</a:t>
            </a:fld>
            <a:endParaRPr>
              <a:solidFill>
                <a:schemeClr val="accent2"/>
              </a:solidFill>
            </a:endParaRPr>
          </a:p>
        </p:txBody>
      </p:sp>
      <p:sp>
        <p:nvSpPr>
          <p:cNvPr id="490" name="Google Shape;490;p11"/>
          <p:cNvSpPr txBox="1"/>
          <p:nvPr>
            <p:ph idx="3" type="body"/>
          </p:nvPr>
        </p:nvSpPr>
        <p:spPr>
          <a:xfrm>
            <a:off x="10827597" y="1912563"/>
            <a:ext cx="1364400" cy="1094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491" name="Google Shape;491;p11"/>
          <p:cNvSpPr/>
          <p:nvPr/>
        </p:nvSpPr>
        <p:spPr>
          <a:xfrm>
            <a:off x="9258300" y="-852800"/>
            <a:ext cx="3294000" cy="3245400"/>
          </a:xfrm>
          <a:prstGeom prst="snip2DiagRect">
            <a:avLst>
              <a:gd fmla="val 0" name="adj1"/>
              <a:gd fmla="val 16667" name="adj2"/>
            </a:avLst>
          </a:prstGeom>
          <a:solidFill>
            <a:srgbClr val="5B0F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11"/>
          <p:cNvSpPr/>
          <p:nvPr/>
        </p:nvSpPr>
        <p:spPr>
          <a:xfrm>
            <a:off x="-339296" y="5150047"/>
            <a:ext cx="2084700" cy="2084700"/>
          </a:xfrm>
          <a:prstGeom prst="snip2DiagRect">
            <a:avLst>
              <a:gd fmla="val 0" name="adj1"/>
              <a:gd fmla="val 16667" name="adj2"/>
            </a:avLst>
          </a:prstGeom>
          <a:solidFill>
            <a:srgbClr val="5B0F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6" name="Shape 496"/>
        <p:cNvGrpSpPr/>
        <p:nvPr/>
      </p:nvGrpSpPr>
      <p:grpSpPr>
        <a:xfrm>
          <a:off x="0" y="0"/>
          <a:ext cx="0" cy="0"/>
          <a:chOff x="0" y="0"/>
          <a:chExt cx="0" cy="0"/>
        </a:xfrm>
      </p:grpSpPr>
      <p:sp>
        <p:nvSpPr>
          <p:cNvPr id="497" name="Google Shape;497;p12"/>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Undergraduate Experience:</a:t>
            </a:r>
            <a:endParaRPr/>
          </a:p>
        </p:txBody>
      </p:sp>
      <p:sp>
        <p:nvSpPr>
          <p:cNvPr id="498" name="Google Shape;498;p12"/>
          <p:cNvSpPr txBox="1"/>
          <p:nvPr>
            <p:ph idx="1" type="body"/>
          </p:nvPr>
        </p:nvSpPr>
        <p:spPr>
          <a:xfrm>
            <a:off x="1167500" y="2087550"/>
            <a:ext cx="10200000" cy="387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US"/>
              <a:t>Many </a:t>
            </a:r>
            <a:r>
              <a:rPr lang="en-US"/>
              <a:t>Disabled Coalition </a:t>
            </a:r>
            <a:r>
              <a:rPr lang="en-US"/>
              <a:t>members report feeling </a:t>
            </a:r>
            <a:r>
              <a:rPr b="1" lang="en-US"/>
              <a:t>fatigue, stress, </a:t>
            </a:r>
            <a:r>
              <a:rPr lang="en-US"/>
              <a:t>and </a:t>
            </a:r>
            <a:r>
              <a:rPr b="1" lang="en-US"/>
              <a:t>burnout </a:t>
            </a:r>
            <a:r>
              <a:rPr lang="en-US"/>
              <a:t>from interactions with peers, professors, and staff (1)</a:t>
            </a:r>
            <a:endParaRPr/>
          </a:p>
          <a:p>
            <a:pPr indent="0" lvl="0" marL="0" rtl="0" algn="l">
              <a:lnSpc>
                <a:spcPct val="90000"/>
              </a:lnSpc>
              <a:spcBef>
                <a:spcPts val="0"/>
              </a:spcBef>
              <a:spcAft>
                <a:spcPts val="0"/>
              </a:spcAft>
              <a:buClr>
                <a:schemeClr val="lt1"/>
              </a:buClr>
              <a:buSzPts val="2800"/>
              <a:buNone/>
            </a:pPr>
            <a:r>
              <a:t/>
            </a:r>
            <a:endParaRPr/>
          </a:p>
          <a:p>
            <a:pPr indent="0" lvl="0" marL="0" rtl="0" algn="l">
              <a:lnSpc>
                <a:spcPct val="90000"/>
              </a:lnSpc>
              <a:spcBef>
                <a:spcPts val="0"/>
              </a:spcBef>
              <a:spcAft>
                <a:spcPts val="0"/>
              </a:spcAft>
              <a:buClr>
                <a:schemeClr val="lt1"/>
              </a:buClr>
              <a:buSzPts val="2800"/>
              <a:buNone/>
            </a:pPr>
            <a:r>
              <a:rPr lang="en-US"/>
              <a:t>Students feel they have to explain their condition in order to be taken seriously and have their accommodations implemented </a:t>
            </a:r>
            <a:r>
              <a:rPr lang="en-US"/>
              <a:t>appropriately </a:t>
            </a:r>
            <a:r>
              <a:rPr lang="en-US"/>
              <a:t>(1)</a:t>
            </a:r>
            <a:endParaRPr/>
          </a:p>
          <a:p>
            <a:pPr indent="0" lvl="0" marL="0" rtl="0" algn="l">
              <a:lnSpc>
                <a:spcPct val="90000"/>
              </a:lnSpc>
              <a:spcBef>
                <a:spcPts val="0"/>
              </a:spcBef>
              <a:spcAft>
                <a:spcPts val="0"/>
              </a:spcAft>
              <a:buClr>
                <a:schemeClr val="lt1"/>
              </a:buClr>
              <a:buSzPts val="2800"/>
              <a:buNone/>
            </a:pPr>
            <a:r>
              <a:t/>
            </a:r>
            <a:endParaRPr/>
          </a:p>
          <a:p>
            <a:pPr indent="0" lvl="0" marL="0" rtl="0" algn="l">
              <a:lnSpc>
                <a:spcPct val="90000"/>
              </a:lnSpc>
              <a:spcBef>
                <a:spcPts val="0"/>
              </a:spcBef>
              <a:spcAft>
                <a:spcPts val="0"/>
              </a:spcAft>
              <a:buClr>
                <a:schemeClr val="lt1"/>
              </a:buClr>
              <a:buSzPts val="2800"/>
              <a:buNone/>
            </a:pPr>
            <a:r>
              <a:rPr lang="en-US"/>
              <a:t>This experience is consistent with the </a:t>
            </a:r>
            <a:r>
              <a:rPr lang="en-US"/>
              <a:t>definition of </a:t>
            </a:r>
            <a:r>
              <a:rPr b="1" lang="en-US"/>
              <a:t>ableism</a:t>
            </a:r>
            <a:endParaRPr/>
          </a:p>
        </p:txBody>
      </p:sp>
      <p:sp>
        <p:nvSpPr>
          <p:cNvPr id="499" name="Google Shape;499;p12"/>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307372a6401b7cad_15"/>
          <p:cNvSpPr txBox="1"/>
          <p:nvPr>
            <p:ph idx="12" type="sldNum"/>
          </p:nvPr>
        </p:nvSpPr>
        <p:spPr>
          <a:xfrm>
            <a:off x="10153276" y="6356350"/>
            <a:ext cx="16578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06" name="Google Shape;506;g307372a6401b7cad_15"/>
          <p:cNvPicPr preferRelativeResize="0"/>
          <p:nvPr/>
        </p:nvPicPr>
        <p:blipFill>
          <a:blip r:embed="rId3">
            <a:alphaModFix/>
          </a:blip>
          <a:stretch>
            <a:fillRect/>
          </a:stretch>
        </p:blipFill>
        <p:spPr>
          <a:xfrm>
            <a:off x="2851354" y="298038"/>
            <a:ext cx="6261924" cy="6261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10" name="Shape 510"/>
        <p:cNvGrpSpPr/>
        <p:nvPr/>
      </p:nvGrpSpPr>
      <p:grpSpPr>
        <a:xfrm>
          <a:off x="0" y="0"/>
          <a:ext cx="0" cy="0"/>
          <a:chOff x="0" y="0"/>
          <a:chExt cx="0" cy="0"/>
        </a:xfrm>
      </p:grpSpPr>
      <p:sp>
        <p:nvSpPr>
          <p:cNvPr id="511" name="Google Shape;511;p13"/>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solidFill>
                  <a:schemeClr val="accent2"/>
                </a:solidFill>
              </a:rPr>
              <a:t>Definitions of Ableism </a:t>
            </a:r>
            <a:endParaRPr>
              <a:solidFill>
                <a:schemeClr val="accent2"/>
              </a:solidFill>
            </a:endParaRPr>
          </a:p>
        </p:txBody>
      </p:sp>
      <p:sp>
        <p:nvSpPr>
          <p:cNvPr id="512" name="Google Shape;512;p13"/>
          <p:cNvSpPr txBox="1"/>
          <p:nvPr>
            <p:ph idx="1" type="body"/>
          </p:nvPr>
        </p:nvSpPr>
        <p:spPr>
          <a:xfrm>
            <a:off x="1167500" y="1782748"/>
            <a:ext cx="9779100" cy="39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b="1" lang="en-US" sz="2700">
                <a:solidFill>
                  <a:schemeClr val="accent2"/>
                </a:solidFill>
              </a:rPr>
              <a:t>“Ableism is the discrimination of and social prejudice against people with disabilities based on the belief that typical abilities are superior.” </a:t>
            </a:r>
            <a:r>
              <a:rPr lang="en-US" sz="2700">
                <a:solidFill>
                  <a:schemeClr val="accent2"/>
                </a:solidFill>
                <a:extLst>
                  <a:ext uri="http://customooxmlschemas.google.com/">
                    <go:slidesCustomData xmlns:go="http://customooxmlschemas.google.com/" textRoundtripDataId="2"/>
                  </a:ext>
                </a:extLst>
              </a:rPr>
              <a:t>(1) </a:t>
            </a:r>
            <a:endParaRPr sz="2700">
              <a:solidFill>
                <a:schemeClr val="accent2"/>
              </a:solidFill>
            </a:endParaRPr>
          </a:p>
          <a:p>
            <a:pPr indent="0" lvl="0" marL="0" rtl="0" algn="l">
              <a:lnSpc>
                <a:spcPct val="90000"/>
              </a:lnSpc>
              <a:spcBef>
                <a:spcPts val="1000"/>
              </a:spcBef>
              <a:spcAft>
                <a:spcPts val="0"/>
              </a:spcAft>
              <a:buClr>
                <a:schemeClr val="lt1"/>
              </a:buClr>
              <a:buSzPts val="2800"/>
              <a:buNone/>
            </a:pPr>
            <a:r>
              <a:t/>
            </a:r>
            <a:endParaRPr sz="2700">
              <a:solidFill>
                <a:schemeClr val="accent2"/>
              </a:solidFill>
            </a:endParaRPr>
          </a:p>
          <a:p>
            <a:pPr indent="-400050" lvl="0" marL="457200" rtl="0" algn="l">
              <a:lnSpc>
                <a:spcPct val="90000"/>
              </a:lnSpc>
              <a:spcBef>
                <a:spcPts val="1000"/>
              </a:spcBef>
              <a:spcAft>
                <a:spcPts val="0"/>
              </a:spcAft>
              <a:buClr>
                <a:schemeClr val="accent2"/>
              </a:buClr>
              <a:buSzPts val="2700"/>
              <a:buChar char="●"/>
            </a:pPr>
            <a:r>
              <a:rPr lang="en-US" sz="2700">
                <a:solidFill>
                  <a:schemeClr val="accent2"/>
                </a:solidFill>
              </a:rPr>
              <a:t>Ableism can either be explicit or implicit (1) </a:t>
            </a:r>
            <a:endParaRPr sz="2700">
              <a:solidFill>
                <a:schemeClr val="accent2"/>
              </a:solidFill>
            </a:endParaRPr>
          </a:p>
          <a:p>
            <a:pPr indent="-400050" lvl="0" marL="457200" rtl="0" algn="l">
              <a:lnSpc>
                <a:spcPct val="90000"/>
              </a:lnSpc>
              <a:spcBef>
                <a:spcPts val="0"/>
              </a:spcBef>
              <a:spcAft>
                <a:spcPts val="0"/>
              </a:spcAft>
              <a:buClr>
                <a:schemeClr val="accent2"/>
              </a:buClr>
              <a:buSzPts val="2700"/>
              <a:buChar char="●"/>
            </a:pPr>
            <a:r>
              <a:rPr lang="en-US" sz="2700">
                <a:solidFill>
                  <a:schemeClr val="accent2"/>
                </a:solidFill>
              </a:rPr>
              <a:t>Ableism can occur across an organization (institutional), between individuals (interpersonal), or internal (internalized ableism) </a:t>
            </a:r>
            <a:r>
              <a:rPr lang="en-US" sz="2700">
                <a:solidFill>
                  <a:schemeClr val="accent2"/>
                </a:solidFill>
                <a:extLst>
                  <a:ext uri="http://customooxmlschemas.google.com/">
                    <go:slidesCustomData xmlns:go="http://customooxmlschemas.google.com/" textRoundtripDataId="3"/>
                  </a:ext>
                </a:extLst>
              </a:rPr>
              <a:t>(2)</a:t>
            </a:r>
            <a:endParaRPr sz="2700">
              <a:solidFill>
                <a:schemeClr val="accent2"/>
              </a:solidFill>
            </a:endParaRPr>
          </a:p>
          <a:p>
            <a:pPr indent="0" lvl="0" marL="0" rtl="0" algn="l">
              <a:lnSpc>
                <a:spcPct val="90000"/>
              </a:lnSpc>
              <a:spcBef>
                <a:spcPts val="1000"/>
              </a:spcBef>
              <a:spcAft>
                <a:spcPts val="0"/>
              </a:spcAft>
              <a:buClr>
                <a:schemeClr val="lt1"/>
              </a:buClr>
              <a:buSzPts val="2800"/>
              <a:buNone/>
            </a:pPr>
            <a:r>
              <a:t/>
            </a:r>
            <a:endParaRPr sz="2700">
              <a:solidFill>
                <a:schemeClr val="accent2"/>
              </a:solidFill>
            </a:endParaRPr>
          </a:p>
        </p:txBody>
      </p:sp>
      <p:sp>
        <p:nvSpPr>
          <p:cNvPr id="513" name="Google Shape;513;p13"/>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17" name="Shape 517"/>
        <p:cNvGrpSpPr/>
        <p:nvPr/>
      </p:nvGrpSpPr>
      <p:grpSpPr>
        <a:xfrm>
          <a:off x="0" y="0"/>
          <a:ext cx="0" cy="0"/>
          <a:chOff x="0" y="0"/>
          <a:chExt cx="0" cy="0"/>
        </a:xfrm>
      </p:grpSpPr>
      <p:sp>
        <p:nvSpPr>
          <p:cNvPr id="518" name="Google Shape;518;p1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solidFill>
                  <a:schemeClr val="accent2"/>
                </a:solidFill>
                <a:extLst>
                  <a:ext uri="http://customooxmlschemas.google.com/">
                    <go:slidesCustomData xmlns:go="http://customooxmlschemas.google.com/" textRoundtripDataId="4"/>
                  </a:ext>
                </a:extLst>
              </a:rPr>
              <a:t>Examples of Ableism</a:t>
            </a:r>
            <a:endParaRPr>
              <a:solidFill>
                <a:schemeClr val="accent2"/>
              </a:solidFill>
            </a:endParaRPr>
          </a:p>
        </p:txBody>
      </p:sp>
      <p:sp>
        <p:nvSpPr>
          <p:cNvPr id="519" name="Google Shape;519;p14"/>
          <p:cNvSpPr txBox="1"/>
          <p:nvPr>
            <p:ph idx="1" type="body"/>
          </p:nvPr>
        </p:nvSpPr>
        <p:spPr>
          <a:xfrm>
            <a:off x="1167550" y="1752550"/>
            <a:ext cx="10318200" cy="452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b="1" lang="en-US" sz="2500">
                <a:solidFill>
                  <a:schemeClr val="accent2"/>
                </a:solidFill>
              </a:rPr>
              <a:t>Institutional: </a:t>
            </a:r>
            <a:endParaRPr sz="2500">
              <a:solidFill>
                <a:schemeClr val="accent2"/>
              </a:solidFill>
            </a:endParaRPr>
          </a:p>
          <a:p>
            <a:pPr indent="-387350" lvl="0" marL="914400" rtl="0" algn="l">
              <a:lnSpc>
                <a:spcPct val="90000"/>
              </a:lnSpc>
              <a:spcBef>
                <a:spcPts val="0"/>
              </a:spcBef>
              <a:spcAft>
                <a:spcPts val="0"/>
              </a:spcAft>
              <a:buClr>
                <a:schemeClr val="accent2"/>
              </a:buClr>
              <a:buSzPts val="2500"/>
              <a:buChar char="●"/>
            </a:pPr>
            <a:r>
              <a:rPr lang="en-US" sz="2500">
                <a:solidFill>
                  <a:schemeClr val="accent2"/>
                </a:solidFill>
              </a:rPr>
              <a:t>Classrooms with wheelchair seating only in back of room</a:t>
            </a:r>
            <a:endParaRPr sz="2500">
              <a:solidFill>
                <a:schemeClr val="accent2"/>
              </a:solidFill>
            </a:endParaRPr>
          </a:p>
          <a:p>
            <a:pPr indent="-387350" lvl="0" marL="914400" rtl="0" algn="l">
              <a:lnSpc>
                <a:spcPct val="90000"/>
              </a:lnSpc>
              <a:spcBef>
                <a:spcPts val="0"/>
              </a:spcBef>
              <a:spcAft>
                <a:spcPts val="0"/>
              </a:spcAft>
              <a:buClr>
                <a:schemeClr val="accent2"/>
              </a:buClr>
              <a:buSzPts val="2500"/>
              <a:buChar char="●"/>
            </a:pPr>
            <a:r>
              <a:rPr lang="en-US" sz="2500">
                <a:solidFill>
                  <a:schemeClr val="accent2"/>
                </a:solidFill>
              </a:rPr>
              <a:t>Laboratory spaces without seated workspace option</a:t>
            </a:r>
            <a:endParaRPr sz="2500">
              <a:solidFill>
                <a:schemeClr val="accent2"/>
              </a:solidFill>
            </a:endParaRPr>
          </a:p>
          <a:p>
            <a:pPr indent="-387350" lvl="0" marL="914400" rtl="0" algn="l">
              <a:lnSpc>
                <a:spcPct val="90000"/>
              </a:lnSpc>
              <a:spcBef>
                <a:spcPts val="0"/>
              </a:spcBef>
              <a:spcAft>
                <a:spcPts val="0"/>
              </a:spcAft>
              <a:buClr>
                <a:schemeClr val="accent2"/>
              </a:buClr>
              <a:buSzPts val="2500"/>
              <a:buChar char="●"/>
            </a:pPr>
            <a:r>
              <a:rPr lang="en-US" sz="2500">
                <a:solidFill>
                  <a:schemeClr val="accent2"/>
                </a:solidFill>
              </a:rPr>
              <a:t>Limited and unreliable transit options for students with disabilities </a:t>
            </a:r>
            <a:endParaRPr sz="2500">
              <a:solidFill>
                <a:schemeClr val="accent2"/>
              </a:solidFill>
            </a:endParaRPr>
          </a:p>
          <a:p>
            <a:pPr indent="0" lvl="0" marL="0" rtl="0" algn="l">
              <a:lnSpc>
                <a:spcPct val="90000"/>
              </a:lnSpc>
              <a:spcBef>
                <a:spcPts val="0"/>
              </a:spcBef>
              <a:spcAft>
                <a:spcPts val="0"/>
              </a:spcAft>
              <a:buNone/>
            </a:pPr>
            <a:r>
              <a:rPr b="1" lang="en-US" sz="2500">
                <a:solidFill>
                  <a:schemeClr val="accent2"/>
                </a:solidFill>
              </a:rPr>
              <a:t>Interpersonal: </a:t>
            </a:r>
            <a:endParaRPr b="1" sz="2500">
              <a:solidFill>
                <a:schemeClr val="accent2"/>
              </a:solidFill>
            </a:endParaRPr>
          </a:p>
          <a:p>
            <a:pPr indent="-387350" lvl="0" marL="914400" rtl="0" algn="l">
              <a:lnSpc>
                <a:spcPct val="90000"/>
              </a:lnSpc>
              <a:spcBef>
                <a:spcPts val="0"/>
              </a:spcBef>
              <a:spcAft>
                <a:spcPts val="0"/>
              </a:spcAft>
              <a:buClr>
                <a:schemeClr val="accent2"/>
              </a:buClr>
              <a:buSzPts val="2500"/>
              <a:buChar char="●"/>
            </a:pPr>
            <a:r>
              <a:rPr lang="en-US" sz="2500">
                <a:solidFill>
                  <a:schemeClr val="accent2"/>
                </a:solidFill>
              </a:rPr>
              <a:t>Professors using discriminatory and derogatory language in classrooms</a:t>
            </a:r>
            <a:endParaRPr sz="2500">
              <a:solidFill>
                <a:schemeClr val="accent2"/>
              </a:solidFill>
            </a:endParaRPr>
          </a:p>
          <a:p>
            <a:pPr indent="-387350" lvl="0" marL="914400" rtl="0" algn="l">
              <a:lnSpc>
                <a:spcPct val="90000"/>
              </a:lnSpc>
              <a:spcBef>
                <a:spcPts val="0"/>
              </a:spcBef>
              <a:spcAft>
                <a:spcPts val="0"/>
              </a:spcAft>
              <a:buClr>
                <a:schemeClr val="accent2"/>
              </a:buClr>
              <a:buSzPts val="2500"/>
              <a:buChar char="●"/>
            </a:pPr>
            <a:r>
              <a:rPr lang="en-US" sz="2500">
                <a:solidFill>
                  <a:schemeClr val="accent2"/>
                </a:solidFill>
              </a:rPr>
              <a:t>Peers complaining about disabled students receiving accommodations for housing or on exams</a:t>
            </a:r>
            <a:endParaRPr sz="2500">
              <a:solidFill>
                <a:schemeClr val="accent2"/>
              </a:solidFill>
            </a:endParaRPr>
          </a:p>
          <a:p>
            <a:pPr indent="0" lvl="0" marL="0" rtl="0" algn="l">
              <a:lnSpc>
                <a:spcPct val="90000"/>
              </a:lnSpc>
              <a:spcBef>
                <a:spcPts val="0"/>
              </a:spcBef>
              <a:spcAft>
                <a:spcPts val="0"/>
              </a:spcAft>
              <a:buNone/>
            </a:pPr>
            <a:r>
              <a:rPr b="1" lang="en-US" sz="2500">
                <a:solidFill>
                  <a:schemeClr val="accent2"/>
                </a:solidFill>
              </a:rPr>
              <a:t>Internalized: </a:t>
            </a:r>
            <a:endParaRPr sz="2500">
              <a:solidFill>
                <a:schemeClr val="accent2"/>
              </a:solidFill>
            </a:endParaRPr>
          </a:p>
          <a:p>
            <a:pPr indent="-387350" lvl="0" marL="914400" rtl="0" algn="l">
              <a:lnSpc>
                <a:spcPct val="90000"/>
              </a:lnSpc>
              <a:spcBef>
                <a:spcPts val="0"/>
              </a:spcBef>
              <a:spcAft>
                <a:spcPts val="0"/>
              </a:spcAft>
              <a:buClr>
                <a:schemeClr val="accent2"/>
              </a:buClr>
              <a:buSzPts val="2500"/>
              <a:buChar char="●"/>
            </a:pPr>
            <a:r>
              <a:rPr lang="en-US" sz="2500">
                <a:solidFill>
                  <a:schemeClr val="accent2"/>
                </a:solidFill>
              </a:rPr>
              <a:t>Students holding themselves to a higher standard or feeling like they don’t deserve accommodations </a:t>
            </a:r>
            <a:endParaRPr sz="2500">
              <a:solidFill>
                <a:schemeClr val="accent2"/>
              </a:solidFill>
            </a:endParaRPr>
          </a:p>
          <a:p>
            <a:pPr indent="0" lvl="0" marL="0" rtl="0" algn="l">
              <a:lnSpc>
                <a:spcPct val="90000"/>
              </a:lnSpc>
              <a:spcBef>
                <a:spcPts val="0"/>
              </a:spcBef>
              <a:spcAft>
                <a:spcPts val="0"/>
              </a:spcAft>
              <a:buNone/>
            </a:pPr>
            <a:r>
              <a:t/>
            </a:r>
            <a:endParaRPr sz="2500">
              <a:solidFill>
                <a:schemeClr val="accent2"/>
              </a:solidFill>
            </a:endParaRPr>
          </a:p>
          <a:p>
            <a:pPr indent="0" lvl="0" marL="0" rtl="0" algn="l">
              <a:lnSpc>
                <a:spcPct val="90000"/>
              </a:lnSpc>
              <a:spcBef>
                <a:spcPts val="1000"/>
              </a:spcBef>
              <a:spcAft>
                <a:spcPts val="0"/>
              </a:spcAft>
              <a:buNone/>
            </a:pPr>
            <a:r>
              <a:t/>
            </a:r>
            <a:endParaRPr sz="2500">
              <a:solidFill>
                <a:schemeClr val="accent2"/>
              </a:solidFill>
            </a:endParaRPr>
          </a:p>
          <a:p>
            <a:pPr indent="0" lvl="0" marL="0" rtl="0" algn="l">
              <a:lnSpc>
                <a:spcPct val="90000"/>
              </a:lnSpc>
              <a:spcBef>
                <a:spcPts val="1000"/>
              </a:spcBef>
              <a:spcAft>
                <a:spcPts val="0"/>
              </a:spcAft>
              <a:buNone/>
            </a:pPr>
            <a:r>
              <a:t/>
            </a:r>
            <a:endParaRPr sz="2500">
              <a:solidFill>
                <a:schemeClr val="accent2"/>
              </a:solidFill>
            </a:endParaRPr>
          </a:p>
        </p:txBody>
      </p:sp>
      <p:sp>
        <p:nvSpPr>
          <p:cNvPr id="520" name="Google Shape;520;p14"/>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5"/>
          <p:cNvSpPr txBox="1"/>
          <p:nvPr>
            <p:ph type="title"/>
          </p:nvPr>
        </p:nvSpPr>
        <p:spPr>
          <a:xfrm>
            <a:off x="1249651" y="414607"/>
            <a:ext cx="111924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Interpersonal Ableism </a:t>
            </a:r>
            <a:endParaRPr/>
          </a:p>
        </p:txBody>
      </p:sp>
      <p:sp>
        <p:nvSpPr>
          <p:cNvPr id="526" name="Google Shape;526;p15"/>
          <p:cNvSpPr txBox="1"/>
          <p:nvPr>
            <p:ph idx="1" type="body"/>
          </p:nvPr>
        </p:nvSpPr>
        <p:spPr>
          <a:xfrm>
            <a:off x="7613275" y="1980575"/>
            <a:ext cx="4197600" cy="209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lt1"/>
              </a:buClr>
              <a:buSzPts val="2800"/>
              <a:buNone/>
            </a:pPr>
            <a:r>
              <a:rPr b="1" lang="en-US" sz="2400"/>
              <a:t>Opinion piece in student newspaper claiming time-extension </a:t>
            </a:r>
            <a:r>
              <a:rPr b="1" lang="en-US" sz="2400"/>
              <a:t>accommodations</a:t>
            </a:r>
            <a:r>
              <a:rPr b="1" lang="en-US" sz="2400"/>
              <a:t> are “unfair”</a:t>
            </a:r>
            <a:endParaRPr b="1" sz="2400"/>
          </a:p>
        </p:txBody>
      </p:sp>
      <p:sp>
        <p:nvSpPr>
          <p:cNvPr id="527" name="Google Shape;527;p15"/>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528" name="Google Shape;528;p15"/>
          <p:cNvGrpSpPr/>
          <p:nvPr/>
        </p:nvGrpSpPr>
        <p:grpSpPr>
          <a:xfrm>
            <a:off x="1319910" y="1980515"/>
            <a:ext cx="6158931" cy="2099785"/>
            <a:chOff x="985825" y="3827000"/>
            <a:chExt cx="6638925" cy="2333613"/>
          </a:xfrm>
        </p:grpSpPr>
        <p:pic>
          <p:nvPicPr>
            <p:cNvPr descr="Snapshot of cover of Daily Pennsylvanian Article: &quot;Time Accommodations Need To Go&quot; by Brett Seaton. The description below reads &quot;Brett's Biz Bits - Penn should eliminate time accommodations to improve outcomes&quot; " id="529" name="Google Shape;529;p15"/>
            <p:cNvPicPr preferRelativeResize="0"/>
            <p:nvPr/>
          </p:nvPicPr>
          <p:blipFill>
            <a:blip r:embed="rId3">
              <a:alphaModFix/>
            </a:blip>
            <a:stretch>
              <a:fillRect/>
            </a:stretch>
          </p:blipFill>
          <p:spPr>
            <a:xfrm>
              <a:off x="985825" y="4417538"/>
              <a:ext cx="6638925" cy="1743075"/>
            </a:xfrm>
            <a:prstGeom prst="rect">
              <a:avLst/>
            </a:prstGeom>
            <a:noFill/>
            <a:ln>
              <a:noFill/>
            </a:ln>
          </p:spPr>
        </p:pic>
        <p:pic>
          <p:nvPicPr>
            <p:cNvPr descr="Logo for Daily Pennsylvanian in gothic red font" id="530" name="Google Shape;530;p15"/>
            <p:cNvPicPr preferRelativeResize="0"/>
            <p:nvPr/>
          </p:nvPicPr>
          <p:blipFill>
            <a:blip r:embed="rId4">
              <a:alphaModFix/>
            </a:blip>
            <a:stretch>
              <a:fillRect/>
            </a:stretch>
          </p:blipFill>
          <p:spPr>
            <a:xfrm>
              <a:off x="985825" y="3827000"/>
              <a:ext cx="6638925" cy="686021"/>
            </a:xfrm>
            <a:prstGeom prst="rect">
              <a:avLst/>
            </a:prstGeom>
            <a:noFill/>
            <a:ln>
              <a:noFill/>
            </a:ln>
          </p:spPr>
        </p:pic>
      </p:grpSp>
      <p:sp>
        <p:nvSpPr>
          <p:cNvPr id="531" name="Google Shape;531;p15"/>
          <p:cNvSpPr txBox="1"/>
          <p:nvPr/>
        </p:nvSpPr>
        <p:spPr>
          <a:xfrm>
            <a:off x="1249650" y="4320525"/>
            <a:ext cx="10073700" cy="122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500">
                <a:solidFill>
                  <a:schemeClr val="lt1"/>
                </a:solidFill>
              </a:rPr>
              <a:t>Author implied accommodations are a “crutch” for students with disabilities and that students receiving accommodations will not be competitive in the workforce</a:t>
            </a:r>
            <a:endParaRPr sz="25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2be593bc9b3_0_1115"/>
          <p:cNvSpPr txBox="1"/>
          <p:nvPr>
            <p:ph type="title"/>
          </p:nvPr>
        </p:nvSpPr>
        <p:spPr>
          <a:xfrm>
            <a:off x="1206451" y="0"/>
            <a:ext cx="111924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Interpersonal Ableism </a:t>
            </a:r>
            <a:endParaRPr/>
          </a:p>
        </p:txBody>
      </p:sp>
      <p:sp>
        <p:nvSpPr>
          <p:cNvPr id="537" name="Google Shape;537;g2be593bc9b3_0_1115"/>
          <p:cNvSpPr txBox="1"/>
          <p:nvPr>
            <p:ph idx="1" type="body"/>
          </p:nvPr>
        </p:nvSpPr>
        <p:spPr>
          <a:xfrm>
            <a:off x="1206450" y="1325699"/>
            <a:ext cx="9779100" cy="416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lt1"/>
              </a:buClr>
              <a:buSzPts val="2800"/>
              <a:buNone/>
            </a:pPr>
            <a:r>
              <a:rPr lang="en-US" sz="2400"/>
              <a:t>The publication of this article resonated with many of our members’ experiences on campus</a:t>
            </a:r>
            <a:endParaRPr sz="2400"/>
          </a:p>
          <a:p>
            <a:pPr indent="0" lvl="0" marL="0" rtl="0" algn="l">
              <a:lnSpc>
                <a:spcPct val="90000"/>
              </a:lnSpc>
              <a:spcBef>
                <a:spcPts val="1000"/>
              </a:spcBef>
              <a:spcAft>
                <a:spcPts val="0"/>
              </a:spcAft>
              <a:buClr>
                <a:schemeClr val="lt1"/>
              </a:buClr>
              <a:buSzPts val="2800"/>
              <a:buNone/>
            </a:pPr>
            <a:r>
              <a:t/>
            </a:r>
            <a:endParaRPr sz="2400"/>
          </a:p>
          <a:p>
            <a:pPr indent="0" lvl="0" marL="0" rtl="0" algn="l">
              <a:lnSpc>
                <a:spcPct val="90000"/>
              </a:lnSpc>
              <a:spcBef>
                <a:spcPts val="1000"/>
              </a:spcBef>
              <a:spcAft>
                <a:spcPts val="0"/>
              </a:spcAft>
              <a:buClr>
                <a:schemeClr val="lt1"/>
              </a:buClr>
              <a:buSzPts val="2800"/>
              <a:buNone/>
            </a:pPr>
            <a:r>
              <a:rPr lang="en-US" sz="2400"/>
              <a:t>Reaction to the article was the </a:t>
            </a:r>
            <a:r>
              <a:rPr lang="en-US" sz="2400" u="sng"/>
              <a:t>single most active</a:t>
            </a:r>
            <a:r>
              <a:rPr lang="en-US" sz="2400"/>
              <a:t> topic in the Disabled Coalition’s social channels since founding</a:t>
            </a:r>
            <a:endParaRPr sz="2400"/>
          </a:p>
          <a:p>
            <a:pPr indent="0" lvl="0" marL="0" rtl="0" algn="l">
              <a:lnSpc>
                <a:spcPct val="90000"/>
              </a:lnSpc>
              <a:spcBef>
                <a:spcPts val="1000"/>
              </a:spcBef>
              <a:spcAft>
                <a:spcPts val="0"/>
              </a:spcAft>
              <a:buClr>
                <a:schemeClr val="lt1"/>
              </a:buClr>
              <a:buSzPts val="2800"/>
              <a:buNone/>
            </a:pPr>
            <a:r>
              <a:t/>
            </a:r>
            <a:endParaRPr sz="2400"/>
          </a:p>
          <a:p>
            <a:pPr indent="0" lvl="0" marL="0" rtl="0" algn="l">
              <a:lnSpc>
                <a:spcPct val="90000"/>
              </a:lnSpc>
              <a:spcBef>
                <a:spcPts val="1000"/>
              </a:spcBef>
              <a:spcAft>
                <a:spcPts val="0"/>
              </a:spcAft>
              <a:buClr>
                <a:schemeClr val="lt1"/>
              </a:buClr>
              <a:buSzPts val="2800"/>
              <a:buNone/>
            </a:pPr>
            <a:r>
              <a:rPr lang="en-US" sz="2400"/>
              <a:t>Members voted to petition the Daily Pennsylvanian to either rescind the article or issue a rebuttal and contributed over 30 responses that directly informed the Disabled Coalition’s </a:t>
            </a:r>
            <a:r>
              <a:rPr lang="en-US" sz="2400"/>
              <a:t>response</a:t>
            </a:r>
            <a:r>
              <a:rPr lang="en-US" sz="2400"/>
              <a:t> to the Daily Pennsylvanian</a:t>
            </a:r>
            <a:endParaRPr sz="2400"/>
          </a:p>
          <a:p>
            <a:pPr indent="0" lvl="0" marL="0" rtl="0" algn="l">
              <a:lnSpc>
                <a:spcPct val="90000"/>
              </a:lnSpc>
              <a:spcBef>
                <a:spcPts val="1000"/>
              </a:spcBef>
              <a:spcAft>
                <a:spcPts val="0"/>
              </a:spcAft>
              <a:buClr>
                <a:schemeClr val="lt1"/>
              </a:buClr>
              <a:buSzPts val="2800"/>
              <a:buNone/>
            </a:pPr>
            <a:r>
              <a:t/>
            </a:r>
            <a:endParaRPr sz="2400"/>
          </a:p>
          <a:p>
            <a:pPr indent="0" lvl="0" marL="0" rtl="0" algn="l">
              <a:lnSpc>
                <a:spcPct val="90000"/>
              </a:lnSpc>
              <a:spcBef>
                <a:spcPts val="1000"/>
              </a:spcBef>
              <a:spcAft>
                <a:spcPts val="0"/>
              </a:spcAft>
              <a:buClr>
                <a:schemeClr val="lt1"/>
              </a:buClr>
              <a:buSzPts val="2800"/>
              <a:buNone/>
            </a:pPr>
            <a:r>
              <a:t/>
            </a:r>
            <a:endParaRPr sz="2400"/>
          </a:p>
        </p:txBody>
      </p:sp>
      <p:sp>
        <p:nvSpPr>
          <p:cNvPr id="538" name="Google Shape;538;g2be593bc9b3_0_1115"/>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Agenda (60 </a:t>
            </a:r>
            <a:r>
              <a:rPr lang="en-US">
                <a:extLst>
                  <a:ext uri="http://customooxmlschemas.google.com/">
                    <go:slidesCustomData xmlns:go="http://customooxmlschemas.google.com/" textRoundtripDataId="0"/>
                  </a:ext>
                </a:extLst>
              </a:rPr>
              <a:t>minutes</a:t>
            </a:r>
            <a:r>
              <a:rPr lang="en-US"/>
              <a:t>)</a:t>
            </a:r>
            <a:endParaRPr/>
          </a:p>
        </p:txBody>
      </p:sp>
      <p:sp>
        <p:nvSpPr>
          <p:cNvPr id="377" name="Google Shape;377;p3"/>
          <p:cNvSpPr txBox="1"/>
          <p:nvPr>
            <p:ph idx="1" type="body"/>
          </p:nvPr>
        </p:nvSpPr>
        <p:spPr>
          <a:xfrm>
            <a:off x="1167500" y="2017475"/>
            <a:ext cx="10368900" cy="336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Introduction</a:t>
            </a:r>
            <a:endParaRPr/>
          </a:p>
          <a:p>
            <a:pPr indent="0" lvl="0" marL="0" rtl="0" algn="l">
              <a:lnSpc>
                <a:spcPct val="90000"/>
              </a:lnSpc>
              <a:spcBef>
                <a:spcPts val="1000"/>
              </a:spcBef>
              <a:spcAft>
                <a:spcPts val="0"/>
              </a:spcAft>
              <a:buClr>
                <a:schemeClr val="dk1"/>
              </a:buClr>
              <a:buSzPts val="2800"/>
              <a:buNone/>
            </a:pPr>
            <a:r>
              <a:rPr lang="en-US"/>
              <a:t>Disabled Coalition (15 minutes)</a:t>
            </a:r>
            <a:endParaRPr/>
          </a:p>
          <a:p>
            <a:pPr indent="0" lvl="0" marL="0" rtl="0" algn="l">
              <a:lnSpc>
                <a:spcPct val="90000"/>
              </a:lnSpc>
              <a:spcBef>
                <a:spcPts val="1000"/>
              </a:spcBef>
              <a:spcAft>
                <a:spcPts val="0"/>
              </a:spcAft>
              <a:buClr>
                <a:schemeClr val="dk1"/>
              </a:buClr>
              <a:buSzPts val="2800"/>
              <a:buNone/>
            </a:pPr>
            <a:r>
              <a:rPr lang="en-US">
                <a:extLst>
                  <a:ext uri="http://customooxmlschemas.google.com/">
                    <go:slidesCustomData xmlns:go="http://customooxmlschemas.google.com/" textRoundtripDataId="1"/>
                  </a:ext>
                </a:extLst>
              </a:rPr>
              <a:t>Undergraduate Experience: Ableism</a:t>
            </a:r>
            <a:r>
              <a:rPr lang="en-US"/>
              <a:t> (15 minutes)</a:t>
            </a:r>
            <a:endParaRPr/>
          </a:p>
          <a:p>
            <a:pPr indent="0" lvl="0" marL="0" rtl="0" algn="l">
              <a:lnSpc>
                <a:spcPct val="90000"/>
              </a:lnSpc>
              <a:spcBef>
                <a:spcPts val="1000"/>
              </a:spcBef>
              <a:spcAft>
                <a:spcPts val="0"/>
              </a:spcAft>
              <a:buClr>
                <a:schemeClr val="dk1"/>
              </a:buClr>
              <a:buSzPts val="2800"/>
              <a:buNone/>
            </a:pPr>
            <a:r>
              <a:rPr lang="en-US"/>
              <a:t>Graduate Experience: Disparities in STEM (15 minutes) </a:t>
            </a:r>
            <a:endParaRPr/>
          </a:p>
          <a:p>
            <a:pPr indent="0" lvl="0" marL="0" rtl="0" algn="l">
              <a:lnSpc>
                <a:spcPct val="90000"/>
              </a:lnSpc>
              <a:spcBef>
                <a:spcPts val="1000"/>
              </a:spcBef>
              <a:spcAft>
                <a:spcPts val="0"/>
              </a:spcAft>
              <a:buClr>
                <a:schemeClr val="dk1"/>
              </a:buClr>
              <a:buSzPts val="2800"/>
              <a:buNone/>
            </a:pPr>
            <a:r>
              <a:rPr lang="en-US"/>
              <a:t>Conclusion</a:t>
            </a:r>
            <a:endParaRPr/>
          </a:p>
          <a:p>
            <a:pPr indent="0" lvl="0" marL="0" rtl="0" algn="l">
              <a:lnSpc>
                <a:spcPct val="90000"/>
              </a:lnSpc>
              <a:spcBef>
                <a:spcPts val="1000"/>
              </a:spcBef>
              <a:spcAft>
                <a:spcPts val="0"/>
              </a:spcAft>
              <a:buClr>
                <a:schemeClr val="dk1"/>
              </a:buClr>
              <a:buSzPts val="2800"/>
              <a:buNone/>
            </a:pPr>
            <a:r>
              <a:rPr lang="en-US"/>
              <a:t>Questions</a:t>
            </a:r>
            <a:endParaRPr/>
          </a:p>
        </p:txBody>
      </p:sp>
      <p:sp>
        <p:nvSpPr>
          <p:cNvPr id="378" name="Google Shape;378;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PRESENTATION TITLE</a:t>
            </a:r>
            <a:endParaRPr/>
          </a:p>
        </p:txBody>
      </p:sp>
      <p:sp>
        <p:nvSpPr>
          <p:cNvPr id="379" name="Google Shape;379;p3"/>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0" name="Google Shape;380;p3"/>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42" name="Shape 542"/>
        <p:cNvGrpSpPr/>
        <p:nvPr/>
      </p:nvGrpSpPr>
      <p:grpSpPr>
        <a:xfrm>
          <a:off x="0" y="0"/>
          <a:ext cx="0" cy="0"/>
          <a:chOff x="0" y="0"/>
          <a:chExt cx="0" cy="0"/>
        </a:xfrm>
      </p:grpSpPr>
      <p:sp>
        <p:nvSpPr>
          <p:cNvPr id="543" name="Google Shape;543;g2be593bc9b3_0_1138"/>
          <p:cNvSpPr txBox="1"/>
          <p:nvPr>
            <p:ph type="title"/>
          </p:nvPr>
        </p:nvSpPr>
        <p:spPr>
          <a:xfrm>
            <a:off x="1167501" y="381000"/>
            <a:ext cx="11192400" cy="1325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800"/>
              <a:buFont typeface="Arial"/>
              <a:buNone/>
            </a:pPr>
            <a:r>
              <a:rPr lang="en-US">
                <a:extLst>
                  <a:ext uri="http://customooxmlschemas.google.com/">
                    <go:slidesCustomData xmlns:go="http://customooxmlschemas.google.com/" textRoundtripDataId="5"/>
                  </a:ext>
                </a:extLst>
              </a:rPr>
              <a:t>Snapshot of Response - </a:t>
            </a:r>
            <a:endParaRPr>
              <a:extLst>
                <a:ext uri="http://customooxmlschemas.google.com/">
                  <go:slidesCustomData xmlns:go="http://customooxmlschemas.google.com/" textRoundtripDataId="6"/>
                </a:ext>
              </a:extLst>
            </a:endParaRPr>
          </a:p>
          <a:p>
            <a:pPr indent="0" lvl="0" marL="0" rtl="0" algn="l">
              <a:lnSpc>
                <a:spcPct val="90000"/>
              </a:lnSpc>
              <a:spcBef>
                <a:spcPts val="0"/>
              </a:spcBef>
              <a:spcAft>
                <a:spcPts val="0"/>
              </a:spcAft>
              <a:buClr>
                <a:schemeClr val="lt1"/>
              </a:buClr>
              <a:buSzPts val="4800"/>
              <a:buFont typeface="Arial"/>
              <a:buNone/>
            </a:pPr>
            <a:r>
              <a:rPr lang="en-US">
                <a:extLst>
                  <a:ext uri="http://customooxmlschemas.google.com/">
                    <go:slidesCustomData xmlns:go="http://customooxmlschemas.google.com/" textRoundtripDataId="7"/>
                  </a:ext>
                </a:extLst>
              </a:rPr>
              <a:t>Student Words </a:t>
            </a:r>
            <a:r>
              <a:rPr lang="en-US">
                <a:extLst>
                  <a:ext uri="http://customooxmlschemas.google.com/">
                    <go:slidesCustomData xmlns:go="http://customooxmlschemas.google.com/" textRoundtripDataId="8"/>
                  </a:ext>
                </a:extLst>
              </a:rPr>
              <a:t> </a:t>
            </a:r>
            <a:endParaRPr/>
          </a:p>
        </p:txBody>
      </p:sp>
      <p:sp>
        <p:nvSpPr>
          <p:cNvPr id="544" name="Google Shape;544;g2be593bc9b3_0_1138"/>
          <p:cNvSpPr txBox="1"/>
          <p:nvPr>
            <p:ph idx="1" type="body"/>
          </p:nvPr>
        </p:nvSpPr>
        <p:spPr>
          <a:xfrm>
            <a:off x="1206450" y="1690849"/>
            <a:ext cx="9779100" cy="4162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lt1"/>
              </a:buClr>
              <a:buSzPts val="2800"/>
              <a:buNone/>
            </a:pPr>
            <a:r>
              <a:rPr lang="en-US" sz="1900"/>
              <a:t>“</a:t>
            </a:r>
            <a:r>
              <a:rPr lang="en-US" sz="1900"/>
              <a:t>Time-based accommodations are crucial for both physical and cognitive disabilities, and to take the notion that it's one-size-fits-all and then share this is extremely harmful and incorrect….Disabled students are not ‘50% less efficient’ because they require more time.” - </a:t>
            </a:r>
            <a:r>
              <a:rPr i="1" lang="en-US" sz="1900"/>
              <a:t>Disabled Coalition Member</a:t>
            </a:r>
            <a:endParaRPr i="1" sz="1900"/>
          </a:p>
          <a:p>
            <a:pPr indent="0" lvl="0" marL="0" rtl="0" algn="l">
              <a:lnSpc>
                <a:spcPct val="115000"/>
              </a:lnSpc>
              <a:spcBef>
                <a:spcPts val="1000"/>
              </a:spcBef>
              <a:spcAft>
                <a:spcPts val="0"/>
              </a:spcAft>
              <a:buClr>
                <a:schemeClr val="lt1"/>
              </a:buClr>
              <a:buSzPts val="2800"/>
              <a:buNone/>
            </a:pPr>
            <a:r>
              <a:rPr i="1" lang="en-US" sz="1900"/>
              <a:t>“</a:t>
            </a:r>
            <a:r>
              <a:rPr lang="en-US" sz="1900"/>
              <a:t>Allowing this article to be published contributes to the ableist narratives promoting stigma, and shame surrounding accommodations. Students should not feel pressured to forgo accommodations. Equity is about making sure all individuals have access to the necessary resources they need to thrive and succeed. As an individual who receives time-based accommodations, the article was incredibly invalidating.”     - </a:t>
            </a:r>
            <a:r>
              <a:rPr i="1" lang="en-US" sz="1900"/>
              <a:t>Disabled Coalition Member</a:t>
            </a:r>
            <a:endParaRPr i="1" sz="1900"/>
          </a:p>
          <a:p>
            <a:pPr indent="0" lvl="0" marL="0" rtl="0" algn="l">
              <a:spcBef>
                <a:spcPts val="1000"/>
              </a:spcBef>
              <a:spcAft>
                <a:spcPts val="0"/>
              </a:spcAft>
              <a:buClr>
                <a:schemeClr val="lt1"/>
              </a:buClr>
              <a:buSzPts val="2800"/>
              <a:buNone/>
            </a:pPr>
            <a:r>
              <a:rPr lang="en-US" sz="1900"/>
              <a:t>                                                                                                     </a:t>
            </a:r>
            <a:endParaRPr i="1" sz="1900"/>
          </a:p>
        </p:txBody>
      </p:sp>
      <p:sp>
        <p:nvSpPr>
          <p:cNvPr id="545" name="Google Shape;545;g2be593bc9b3_0_1138"/>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49" name="Shape 549"/>
        <p:cNvGrpSpPr/>
        <p:nvPr/>
      </p:nvGrpSpPr>
      <p:grpSpPr>
        <a:xfrm>
          <a:off x="0" y="0"/>
          <a:ext cx="0" cy="0"/>
          <a:chOff x="0" y="0"/>
          <a:chExt cx="0" cy="0"/>
        </a:xfrm>
      </p:grpSpPr>
      <p:sp>
        <p:nvSpPr>
          <p:cNvPr id="550" name="Google Shape;550;g2be593bc9b3_0_1144"/>
          <p:cNvSpPr txBox="1"/>
          <p:nvPr>
            <p:ph type="title"/>
          </p:nvPr>
        </p:nvSpPr>
        <p:spPr>
          <a:xfrm>
            <a:off x="1167501" y="381000"/>
            <a:ext cx="111924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Snapshot of Response - </a:t>
            </a:r>
            <a:endParaRPr/>
          </a:p>
          <a:p>
            <a:pPr indent="0" lvl="0" marL="0" rtl="0" algn="l">
              <a:lnSpc>
                <a:spcPct val="90000"/>
              </a:lnSpc>
              <a:spcBef>
                <a:spcPts val="0"/>
              </a:spcBef>
              <a:spcAft>
                <a:spcPts val="0"/>
              </a:spcAft>
              <a:buClr>
                <a:schemeClr val="lt1"/>
              </a:buClr>
              <a:buSzPts val="4800"/>
              <a:buFont typeface="Arial"/>
              <a:buNone/>
            </a:pPr>
            <a:r>
              <a:rPr lang="en-US"/>
              <a:t>Student Words</a:t>
            </a:r>
            <a:r>
              <a:rPr lang="en-US"/>
              <a:t> </a:t>
            </a:r>
            <a:endParaRPr/>
          </a:p>
        </p:txBody>
      </p:sp>
      <p:sp>
        <p:nvSpPr>
          <p:cNvPr id="551" name="Google Shape;551;g2be593bc9b3_0_1144"/>
          <p:cNvSpPr txBox="1"/>
          <p:nvPr>
            <p:ph idx="1" type="body"/>
          </p:nvPr>
        </p:nvSpPr>
        <p:spPr>
          <a:xfrm>
            <a:off x="1206450" y="1767049"/>
            <a:ext cx="9779100" cy="4162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lt1"/>
              </a:buClr>
              <a:buSzPts val="2800"/>
              <a:buNone/>
            </a:pPr>
            <a:r>
              <a:rPr lang="en-US" sz="1900">
                <a:solidFill>
                  <a:schemeClr val="lt2"/>
                </a:solidFill>
              </a:rPr>
              <a:t>“My accommodations don't give me an advantage. They bring me up to a level playing field amongst my peers. Try walking in my shoes without the support systems I've worked so hard to obtain and maintain. Then tell me my accommodations aren't fair. Try out having to miss class after class because of appointments, ER visits, flare ups; completing assignments on time when you haven't even had the chance to learn the material fully because of how time consuming it is to be disabled in college; feeling like you belong at an institution such as Penn when you have to work twice as hard against a system that wasn't made for people like you. Try all of that and then tell me that accommodations are unfair and that students need to work harder, manage their time better.” - </a:t>
            </a:r>
            <a:r>
              <a:rPr i="1" lang="en-US" sz="1900"/>
              <a:t>Disabled Coalition Member</a:t>
            </a:r>
            <a:endParaRPr i="1" sz="1900"/>
          </a:p>
          <a:p>
            <a:pPr indent="0" lvl="0" marL="0" rtl="0" algn="l">
              <a:spcBef>
                <a:spcPts val="1000"/>
              </a:spcBef>
              <a:spcAft>
                <a:spcPts val="0"/>
              </a:spcAft>
              <a:buClr>
                <a:schemeClr val="lt1"/>
              </a:buClr>
              <a:buSzPts val="2800"/>
              <a:buNone/>
            </a:pPr>
            <a:r>
              <a:rPr lang="en-US" sz="1900"/>
              <a:t>                                                                                                                                                                       </a:t>
            </a:r>
            <a:endParaRPr i="1" sz="1900"/>
          </a:p>
          <a:p>
            <a:pPr indent="0" lvl="0" marL="0" rtl="0" algn="l">
              <a:lnSpc>
                <a:spcPct val="90000"/>
              </a:lnSpc>
              <a:spcBef>
                <a:spcPts val="1000"/>
              </a:spcBef>
              <a:spcAft>
                <a:spcPts val="0"/>
              </a:spcAft>
              <a:buClr>
                <a:schemeClr val="lt1"/>
              </a:buClr>
              <a:buSzPts val="2800"/>
              <a:buNone/>
            </a:pPr>
            <a:r>
              <a:t/>
            </a:r>
            <a:endParaRPr sz="1900"/>
          </a:p>
          <a:p>
            <a:pPr indent="0" lvl="0" marL="0" rtl="0" algn="l">
              <a:lnSpc>
                <a:spcPct val="90000"/>
              </a:lnSpc>
              <a:spcBef>
                <a:spcPts val="1000"/>
              </a:spcBef>
              <a:spcAft>
                <a:spcPts val="0"/>
              </a:spcAft>
              <a:buClr>
                <a:schemeClr val="lt1"/>
              </a:buClr>
              <a:buSzPts val="2800"/>
              <a:buNone/>
            </a:pPr>
            <a:r>
              <a:t/>
            </a:r>
            <a:endParaRPr sz="1900"/>
          </a:p>
        </p:txBody>
      </p:sp>
      <p:sp>
        <p:nvSpPr>
          <p:cNvPr id="552" name="Google Shape;552;g2be593bc9b3_0_1144"/>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56" name="Shape 556"/>
        <p:cNvGrpSpPr/>
        <p:nvPr/>
      </p:nvGrpSpPr>
      <p:grpSpPr>
        <a:xfrm>
          <a:off x="0" y="0"/>
          <a:ext cx="0" cy="0"/>
          <a:chOff x="0" y="0"/>
          <a:chExt cx="0" cy="0"/>
        </a:xfrm>
      </p:grpSpPr>
      <p:sp>
        <p:nvSpPr>
          <p:cNvPr id="557" name="Google Shape;557;g2be593bc9b3_0_1150"/>
          <p:cNvSpPr txBox="1"/>
          <p:nvPr>
            <p:ph type="title"/>
          </p:nvPr>
        </p:nvSpPr>
        <p:spPr>
          <a:xfrm>
            <a:off x="1167501" y="381000"/>
            <a:ext cx="11192400" cy="1325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800"/>
              <a:buFont typeface="Arial"/>
              <a:buNone/>
            </a:pPr>
            <a:r>
              <a:rPr lang="en-US"/>
              <a:t>Snapshot of Response - </a:t>
            </a:r>
            <a:endParaRPr/>
          </a:p>
          <a:p>
            <a:pPr indent="0" lvl="0" marL="0" rtl="0" algn="l">
              <a:lnSpc>
                <a:spcPct val="90000"/>
              </a:lnSpc>
              <a:spcBef>
                <a:spcPts val="0"/>
              </a:spcBef>
              <a:spcAft>
                <a:spcPts val="0"/>
              </a:spcAft>
              <a:buClr>
                <a:schemeClr val="lt1"/>
              </a:buClr>
              <a:buSzPts val="4800"/>
              <a:buFont typeface="Arial"/>
              <a:buNone/>
            </a:pPr>
            <a:r>
              <a:rPr lang="en-US"/>
              <a:t>Student Words </a:t>
            </a:r>
            <a:r>
              <a:rPr lang="en-US"/>
              <a:t> </a:t>
            </a:r>
            <a:endParaRPr/>
          </a:p>
        </p:txBody>
      </p:sp>
      <p:sp>
        <p:nvSpPr>
          <p:cNvPr id="558" name="Google Shape;558;g2be593bc9b3_0_1150"/>
          <p:cNvSpPr txBox="1"/>
          <p:nvPr>
            <p:ph idx="1" type="body"/>
          </p:nvPr>
        </p:nvSpPr>
        <p:spPr>
          <a:xfrm>
            <a:off x="1280192" y="1891182"/>
            <a:ext cx="9779100" cy="4741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900">
                <a:solidFill>
                  <a:schemeClr val="accent3"/>
                </a:solidFill>
              </a:rPr>
              <a:t>“</a:t>
            </a:r>
            <a:r>
              <a:rPr lang="en-US" sz="1900">
                <a:solidFill>
                  <a:schemeClr val="accent3"/>
                </a:solidFill>
              </a:rPr>
              <a:t>Framing accommodations as something that serves as an ‘incentive’ to enable ‘lenient’ behaviors (and implying that it enables cheating) neglects all of the other difficulties that students with accommodations already face. Students do not unfairly profit off of their accommodations, they quite literally need them to stay in school…”   -</a:t>
            </a:r>
            <a:r>
              <a:rPr i="1" lang="en-US" sz="1900">
                <a:solidFill>
                  <a:schemeClr val="accent3"/>
                </a:solidFill>
              </a:rPr>
              <a:t> Disabled Coalition Member</a:t>
            </a:r>
            <a:endParaRPr sz="1900">
              <a:solidFill>
                <a:schemeClr val="accent3"/>
              </a:solidFill>
            </a:endParaRPr>
          </a:p>
          <a:p>
            <a:pPr indent="0" lvl="0" marL="0" rtl="0" algn="l">
              <a:lnSpc>
                <a:spcPct val="115000"/>
              </a:lnSpc>
              <a:spcBef>
                <a:spcPts val="1000"/>
              </a:spcBef>
              <a:spcAft>
                <a:spcPts val="0"/>
              </a:spcAft>
              <a:buClr>
                <a:schemeClr val="dk1"/>
              </a:buClr>
              <a:buSzPts val="1100"/>
              <a:buNone/>
            </a:pPr>
            <a:r>
              <a:rPr lang="en-US" sz="1900">
                <a:solidFill>
                  <a:schemeClr val="accent3"/>
                </a:solidFill>
              </a:rPr>
              <a:t>“Having a condition that requires accommodations isn’t a choice or a lifestyle failure. Disabilities look different for everybody, and for many, they can’t be erased by simply ‘studying harder’ and trying ‘other methods’...”  - </a:t>
            </a:r>
            <a:r>
              <a:rPr i="1" lang="en-US" sz="1900">
                <a:solidFill>
                  <a:schemeClr val="accent3"/>
                </a:solidFill>
              </a:rPr>
              <a:t>Disabled Coalition Member</a:t>
            </a:r>
            <a:endParaRPr i="1" sz="1900">
              <a:solidFill>
                <a:schemeClr val="accent3"/>
              </a:solidFill>
            </a:endParaRPr>
          </a:p>
          <a:p>
            <a:pPr indent="0" lvl="0" marL="0" rtl="0" algn="l">
              <a:lnSpc>
                <a:spcPct val="115000"/>
              </a:lnSpc>
              <a:spcBef>
                <a:spcPts val="1000"/>
              </a:spcBef>
              <a:spcAft>
                <a:spcPts val="0"/>
              </a:spcAft>
              <a:buClr>
                <a:schemeClr val="dk1"/>
              </a:buClr>
              <a:buSzPts val="1100"/>
              <a:buNone/>
            </a:pPr>
            <a:r>
              <a:rPr lang="en-US" sz="1900">
                <a:solidFill>
                  <a:schemeClr val="accent3"/>
                </a:solidFill>
              </a:rPr>
              <a:t>“Opinion-based articles should not spread hate towards any minority group. </a:t>
            </a:r>
            <a:r>
              <a:rPr b="1" lang="en-US" sz="1900">
                <a:solidFill>
                  <a:schemeClr val="accent3"/>
                </a:solidFill>
              </a:rPr>
              <a:t>That is not an opinion —it’s discrimination.” </a:t>
            </a:r>
            <a:r>
              <a:rPr i="1" lang="en-US" sz="1900">
                <a:solidFill>
                  <a:schemeClr val="accent3"/>
                </a:solidFill>
              </a:rPr>
              <a:t>- Disabled Coalition Member</a:t>
            </a:r>
            <a:endParaRPr i="1" sz="1900">
              <a:solidFill>
                <a:schemeClr val="accent3"/>
              </a:solidFill>
            </a:endParaRPr>
          </a:p>
          <a:p>
            <a:pPr indent="0" lvl="0" marL="0" rtl="0" algn="l">
              <a:lnSpc>
                <a:spcPct val="115000"/>
              </a:lnSpc>
              <a:spcBef>
                <a:spcPts val="1000"/>
              </a:spcBef>
              <a:spcAft>
                <a:spcPts val="1000"/>
              </a:spcAft>
              <a:buClr>
                <a:schemeClr val="dk1"/>
              </a:buClr>
              <a:buSzPts val="1100"/>
              <a:buFont typeface="Arial"/>
              <a:buNone/>
            </a:pPr>
            <a:r>
              <a:t/>
            </a:r>
            <a:endParaRPr sz="1900">
              <a:solidFill>
                <a:schemeClr val="dk1"/>
              </a:solidFill>
            </a:endParaRPr>
          </a:p>
        </p:txBody>
      </p:sp>
      <p:sp>
        <p:nvSpPr>
          <p:cNvPr id="559" name="Google Shape;559;g2be593bc9b3_0_1150"/>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9"/>
          <p:cNvSpPr txBox="1"/>
          <p:nvPr>
            <p:ph type="title"/>
          </p:nvPr>
        </p:nvSpPr>
        <p:spPr>
          <a:xfrm>
            <a:off x="1798646" y="2108354"/>
            <a:ext cx="8594700" cy="2810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en-US" sz="7200"/>
              <a:t>Ableism in STEM </a:t>
            </a:r>
            <a:endParaRPr sz="7200"/>
          </a:p>
        </p:txBody>
      </p:sp>
      <p:sp>
        <p:nvSpPr>
          <p:cNvPr id="565" name="Google Shape;565;p19"/>
          <p:cNvSpPr txBox="1"/>
          <p:nvPr>
            <p:ph idx="12" type="sldNum"/>
          </p:nvPr>
        </p:nvSpPr>
        <p:spPr>
          <a:xfrm>
            <a:off x="90678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chemeClr val="accent2"/>
                </a:solidFill>
              </a:rPr>
              <a:t>‹#›</a:t>
            </a:fld>
            <a:endParaRPr>
              <a:solidFill>
                <a:schemeClr val="accent2"/>
              </a:solidFill>
            </a:endParaRPr>
          </a:p>
        </p:txBody>
      </p:sp>
      <p:sp>
        <p:nvSpPr>
          <p:cNvPr id="566" name="Google Shape;566;p19"/>
          <p:cNvSpPr txBox="1"/>
          <p:nvPr>
            <p:ph idx="1" type="body"/>
          </p:nvPr>
        </p:nvSpPr>
        <p:spPr>
          <a:xfrm>
            <a:off x="381000" y="519405"/>
            <a:ext cx="1364400" cy="1094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567" name="Google Shape;567;p19"/>
          <p:cNvSpPr txBox="1"/>
          <p:nvPr>
            <p:ph idx="3" type="body"/>
          </p:nvPr>
        </p:nvSpPr>
        <p:spPr>
          <a:xfrm>
            <a:off x="10609104" y="3399692"/>
            <a:ext cx="1364400" cy="1094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568" name="Google Shape;568;p19"/>
          <p:cNvSpPr/>
          <p:nvPr/>
        </p:nvSpPr>
        <p:spPr>
          <a:xfrm>
            <a:off x="10467454" y="-852808"/>
            <a:ext cx="2084700" cy="2084700"/>
          </a:xfrm>
          <a:prstGeom prst="snip2DiagRect">
            <a:avLst>
              <a:gd fmla="val 0" name="adj1"/>
              <a:gd fmla="val 16667" name="adj2"/>
            </a:avLst>
          </a:prstGeom>
          <a:solidFill>
            <a:srgbClr val="5B0F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9" name="Google Shape;569;p19"/>
          <p:cNvSpPr/>
          <p:nvPr/>
        </p:nvSpPr>
        <p:spPr>
          <a:xfrm>
            <a:off x="380997" y="-1552544"/>
            <a:ext cx="3404100" cy="3484200"/>
          </a:xfrm>
          <a:prstGeom prst="snip2DiagRect">
            <a:avLst>
              <a:gd fmla="val 0" name="adj1"/>
              <a:gd fmla="val 16667" name="adj2"/>
            </a:avLst>
          </a:prstGeom>
          <a:solidFill>
            <a:srgbClr val="5B0F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be593bc9b3_0_1160"/>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Disabled Scientists are Underrepresented in STEM</a:t>
            </a:r>
            <a:endParaRPr/>
          </a:p>
        </p:txBody>
      </p:sp>
      <p:sp>
        <p:nvSpPr>
          <p:cNvPr id="575" name="Google Shape;575;g2be593bc9b3_0_11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21F5B"/>
              </a:buClr>
              <a:buSzPts val="1200"/>
              <a:buFont typeface="Arial"/>
              <a:buNone/>
            </a:pPr>
            <a:r>
              <a:rPr b="0" i="0" lang="en-US" sz="1200" u="none" cap="none" strike="noStrike">
                <a:solidFill>
                  <a:srgbClr val="021F5B"/>
                </a:solidFill>
                <a:latin typeface="Arial"/>
                <a:ea typeface="Arial"/>
                <a:cs typeface="Arial"/>
                <a:sym typeface="Arial"/>
              </a:rPr>
              <a:t>PRESENTATION TITLE</a:t>
            </a:r>
            <a:endParaRPr b="0" i="0" sz="1200" u="none" cap="none" strike="noStrike">
              <a:solidFill>
                <a:srgbClr val="021F5B"/>
              </a:solidFill>
              <a:latin typeface="Arial"/>
              <a:ea typeface="Arial"/>
              <a:cs typeface="Arial"/>
              <a:sym typeface="Arial"/>
            </a:endParaRPr>
          </a:p>
        </p:txBody>
      </p:sp>
      <p:sp>
        <p:nvSpPr>
          <p:cNvPr id="576" name="Google Shape;576;g2be593bc9b3_0_1160"/>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21F5B"/>
              </a:buClr>
              <a:buSzPts val="1200"/>
              <a:buFont typeface="Arial"/>
              <a:buNone/>
            </a:pPr>
            <a:fld id="{00000000-1234-1234-1234-123412341234}" type="slidenum">
              <a:rPr b="0" i="0" lang="en-US" sz="1200" u="none" cap="none" strike="noStrike">
                <a:solidFill>
                  <a:srgbClr val="021F5B"/>
                </a:solidFill>
                <a:latin typeface="Arial"/>
                <a:ea typeface="Arial"/>
                <a:cs typeface="Arial"/>
                <a:sym typeface="Arial"/>
              </a:rPr>
              <a:t>‹#›</a:t>
            </a:fld>
            <a:endParaRPr b="0" i="0" sz="1200" u="none" cap="none" strike="noStrike">
              <a:solidFill>
                <a:srgbClr val="021F5B"/>
              </a:solidFill>
              <a:latin typeface="Arial"/>
              <a:ea typeface="Arial"/>
              <a:cs typeface="Arial"/>
              <a:sym typeface="Arial"/>
            </a:endParaRPr>
          </a:p>
        </p:txBody>
      </p:sp>
      <p:pic>
        <p:nvPicPr>
          <p:cNvPr descr="Three red bubbles with statistics about disability in STEM. The first bubble says &quot;1 in 4 people living in the US has a disability (1)&quot;. The middle bubble says &quot;approximately three percent of STEM workforce has a disability (2)&quot;. The last bubble says &quot;less than 2% of NIH-funded PIs report having a disability (3)&quot;." id="577" name="Google Shape;577;g2be593bc9b3_0_1160"/>
          <p:cNvPicPr preferRelativeResize="0"/>
          <p:nvPr/>
        </p:nvPicPr>
        <p:blipFill>
          <a:blip r:embed="rId3">
            <a:alphaModFix/>
          </a:blip>
          <a:stretch>
            <a:fillRect/>
          </a:stretch>
        </p:blipFill>
        <p:spPr>
          <a:xfrm>
            <a:off x="1167501" y="2159025"/>
            <a:ext cx="10109276" cy="35242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2be335be7bc_0_0"/>
          <p:cNvSpPr txBox="1"/>
          <p:nvPr>
            <p:ph type="title"/>
          </p:nvPr>
        </p:nvSpPr>
        <p:spPr>
          <a:xfrm>
            <a:off x="738450" y="533400"/>
            <a:ext cx="10715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sz="4600"/>
              <a:t>Why the Gap? F</a:t>
            </a:r>
            <a:r>
              <a:rPr lang="en-US" sz="4600"/>
              <a:t>rom Undergraduate to PI</a:t>
            </a:r>
            <a:endParaRPr sz="4600"/>
          </a:p>
        </p:txBody>
      </p:sp>
      <p:sp>
        <p:nvSpPr>
          <p:cNvPr id="583" name="Google Shape;583;g2be335be7bc_0_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21F5B"/>
              </a:buClr>
              <a:buSzPts val="1200"/>
              <a:buFont typeface="Arial"/>
              <a:buNone/>
            </a:pPr>
            <a:r>
              <a:rPr b="0" i="0" lang="en-US" sz="1200" u="none" cap="none" strike="noStrike">
                <a:solidFill>
                  <a:srgbClr val="021F5B"/>
                </a:solidFill>
                <a:latin typeface="Arial"/>
                <a:ea typeface="Arial"/>
                <a:cs typeface="Arial"/>
                <a:sym typeface="Arial"/>
              </a:rPr>
              <a:t>PRESENTATION TITLE</a:t>
            </a:r>
            <a:endParaRPr b="0" i="0" sz="1200" u="none" cap="none" strike="noStrike">
              <a:solidFill>
                <a:srgbClr val="021F5B"/>
              </a:solidFill>
              <a:latin typeface="Arial"/>
              <a:ea typeface="Arial"/>
              <a:cs typeface="Arial"/>
              <a:sym typeface="Arial"/>
            </a:endParaRPr>
          </a:p>
        </p:txBody>
      </p:sp>
      <p:sp>
        <p:nvSpPr>
          <p:cNvPr id="584" name="Google Shape;584;g2be335be7bc_0_0"/>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21F5B"/>
              </a:buClr>
              <a:buSzPts val="1200"/>
              <a:buFont typeface="Arial"/>
              <a:buNone/>
            </a:pPr>
            <a:fld id="{00000000-1234-1234-1234-123412341234}" type="slidenum">
              <a:rPr b="0" i="0" lang="en-US" sz="1200" u="none" cap="none" strike="noStrike">
                <a:solidFill>
                  <a:srgbClr val="021F5B"/>
                </a:solidFill>
                <a:latin typeface="Arial"/>
                <a:ea typeface="Arial"/>
                <a:cs typeface="Arial"/>
                <a:sym typeface="Arial"/>
              </a:rPr>
              <a:t>‹#›</a:t>
            </a:fld>
            <a:endParaRPr b="0" i="0" sz="1200" u="none" cap="none" strike="noStrike">
              <a:solidFill>
                <a:srgbClr val="021F5B"/>
              </a:solidFill>
              <a:latin typeface="Arial"/>
              <a:ea typeface="Arial"/>
              <a:cs typeface="Arial"/>
              <a:sym typeface="Arial"/>
            </a:endParaRPr>
          </a:p>
        </p:txBody>
      </p:sp>
      <p:pic>
        <p:nvPicPr>
          <p:cNvPr descr="Bar graph showing attrition of researchers with disabilities across academic levels. Academic level is plotted on x-axis (undergrad, grad, postdoc, and PI). Percent reporting a disability is plotted on the y-axis (bounded from zero percent to twenty percent). The undergrad bar is twenty percent, the graduate bar is ten percent, the postdoc bar is unknown but plotted above five percent, and the PI bar is plotted at 1.3 percent. Red arrows are plotted above each bar showing a step wise decline." id="585" name="Google Shape;585;g2be335be7bc_0_0"/>
          <p:cNvPicPr preferRelativeResize="0"/>
          <p:nvPr/>
        </p:nvPicPr>
        <p:blipFill>
          <a:blip r:embed="rId3">
            <a:alphaModFix/>
          </a:blip>
          <a:stretch>
            <a:fillRect/>
          </a:stretch>
        </p:blipFill>
        <p:spPr>
          <a:xfrm>
            <a:off x="1301186" y="2304300"/>
            <a:ext cx="4426101" cy="3606850"/>
          </a:xfrm>
          <a:prstGeom prst="rect">
            <a:avLst/>
          </a:prstGeom>
          <a:noFill/>
          <a:ln>
            <a:noFill/>
          </a:ln>
        </p:spPr>
      </p:pic>
      <p:sp>
        <p:nvSpPr>
          <p:cNvPr id="586" name="Google Shape;586;g2be335be7bc_0_0"/>
          <p:cNvSpPr txBox="1"/>
          <p:nvPr>
            <p:ph idx="1" type="body"/>
          </p:nvPr>
        </p:nvSpPr>
        <p:spPr>
          <a:xfrm>
            <a:off x="6393275" y="2087550"/>
            <a:ext cx="5231100" cy="382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lt1"/>
              </a:buClr>
              <a:buSzPts val="2800"/>
              <a:buNone/>
            </a:pPr>
            <a:r>
              <a:rPr lang="en-US" sz="2600"/>
              <a:t>With each academic level, less researchers report having a disability (1-3)</a:t>
            </a:r>
            <a:endParaRPr sz="2600"/>
          </a:p>
          <a:p>
            <a:pPr indent="0" lvl="0" marL="0" rtl="0" algn="l">
              <a:lnSpc>
                <a:spcPct val="90000"/>
              </a:lnSpc>
              <a:spcBef>
                <a:spcPts val="1000"/>
              </a:spcBef>
              <a:spcAft>
                <a:spcPts val="0"/>
              </a:spcAft>
              <a:buClr>
                <a:schemeClr val="lt1"/>
              </a:buClr>
              <a:buSzPts val="2800"/>
              <a:buNone/>
            </a:pPr>
            <a:r>
              <a:t/>
            </a:r>
            <a:endParaRPr sz="2600"/>
          </a:p>
          <a:p>
            <a:pPr indent="0" lvl="0" marL="0" rtl="0" algn="l">
              <a:lnSpc>
                <a:spcPct val="90000"/>
              </a:lnSpc>
              <a:spcBef>
                <a:spcPts val="1000"/>
              </a:spcBef>
              <a:spcAft>
                <a:spcPts val="0"/>
              </a:spcAft>
              <a:buClr>
                <a:schemeClr val="lt1"/>
              </a:buClr>
              <a:buSzPts val="2800"/>
              <a:buNone/>
            </a:pPr>
            <a:r>
              <a:rPr lang="en-US" sz="2600"/>
              <a:t>Students diagnosed with a disability earlier in their career are less represented at later </a:t>
            </a:r>
            <a:r>
              <a:rPr lang="en-US" sz="2600"/>
              <a:t>academic </a:t>
            </a:r>
            <a:r>
              <a:rPr lang="en-US" sz="2600"/>
              <a:t>career stages (tenure) and report lower earnings (5)</a:t>
            </a:r>
            <a:endParaRPr sz="2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grpSp>
        <p:nvGrpSpPr>
          <p:cNvPr id="591" name="Google Shape;591;p21"/>
          <p:cNvGrpSpPr/>
          <p:nvPr/>
        </p:nvGrpSpPr>
        <p:grpSpPr>
          <a:xfrm>
            <a:off x="5416653" y="1706585"/>
            <a:ext cx="6394357" cy="2604568"/>
            <a:chOff x="457200" y="1732050"/>
            <a:chExt cx="7846800" cy="3334488"/>
          </a:xfrm>
        </p:grpSpPr>
        <p:sp>
          <p:nvSpPr>
            <p:cNvPr id="592" name="Google Shape;592;p21"/>
            <p:cNvSpPr/>
            <p:nvPr/>
          </p:nvSpPr>
          <p:spPr>
            <a:xfrm>
              <a:off x="457200" y="1746738"/>
              <a:ext cx="7161900" cy="33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p>
          </p:txBody>
        </p:sp>
        <p:sp>
          <p:nvSpPr>
            <p:cNvPr id="593" name="Google Shape;593;p21"/>
            <p:cNvSpPr txBox="1"/>
            <p:nvPr/>
          </p:nvSpPr>
          <p:spPr>
            <a:xfrm>
              <a:off x="755700" y="1732050"/>
              <a:ext cx="7548300" cy="30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800">
                  <a:solidFill>
                    <a:schemeClr val="dk1"/>
                  </a:solidFill>
                </a:rPr>
                <a:t>Social Model (1)</a:t>
              </a:r>
              <a:endParaRPr b="1" sz="1800">
                <a:solidFill>
                  <a:schemeClr val="dk1"/>
                </a:solidFill>
              </a:endParaRPr>
            </a:p>
            <a:p>
              <a:pPr indent="0" lvl="0" marL="0" rtl="0" algn="l">
                <a:lnSpc>
                  <a:spcPct val="115000"/>
                </a:lnSpc>
                <a:spcBef>
                  <a:spcPts val="0"/>
                </a:spcBef>
                <a:spcAft>
                  <a:spcPts val="0"/>
                </a:spcAft>
                <a:buNone/>
              </a:pPr>
              <a:r>
                <a:rPr lang="en-US" sz="1800">
                  <a:solidFill>
                    <a:schemeClr val="dk1"/>
                  </a:solidFill>
                </a:rPr>
                <a:t>•Disability is of an aspect of a person’s </a:t>
              </a:r>
              <a:r>
                <a:rPr b="1" lang="en-US" sz="1800" u="sng">
                  <a:solidFill>
                    <a:srgbClr val="1F3864"/>
                  </a:solidFill>
                </a:rPr>
                <a:t>identity</a:t>
              </a:r>
              <a:endParaRPr b="1" sz="1800" u="sng">
                <a:solidFill>
                  <a:srgbClr val="1F3864"/>
                </a:solidFill>
              </a:endParaRPr>
            </a:p>
            <a:p>
              <a:pPr indent="0" lvl="0" marL="0" rtl="0" algn="l">
                <a:lnSpc>
                  <a:spcPct val="115000"/>
                </a:lnSpc>
                <a:spcBef>
                  <a:spcPts val="0"/>
                </a:spcBef>
                <a:spcAft>
                  <a:spcPts val="0"/>
                </a:spcAft>
                <a:buNone/>
              </a:pPr>
              <a:r>
                <a:rPr lang="en-US" sz="1800">
                  <a:solidFill>
                    <a:schemeClr val="dk1"/>
                  </a:solidFill>
                </a:rPr>
                <a:t>•Disability is a </a:t>
              </a:r>
              <a:r>
                <a:rPr b="1" lang="en-US" sz="1800" u="sng">
                  <a:solidFill>
                    <a:srgbClr val="1F3864"/>
                  </a:solidFill>
                </a:rPr>
                <a:t>mismatch</a:t>
              </a:r>
              <a:r>
                <a:rPr lang="en-US" sz="1800">
                  <a:solidFill>
                    <a:schemeClr val="dk1"/>
                  </a:solidFill>
                </a:rPr>
                <a:t> between the person and the environment</a:t>
              </a:r>
              <a:endParaRPr sz="1800">
                <a:solidFill>
                  <a:schemeClr val="dk1"/>
                </a:solidFill>
              </a:endParaRPr>
            </a:p>
            <a:p>
              <a:pPr indent="0" lvl="0" marL="0" rtl="0" algn="l">
                <a:lnSpc>
                  <a:spcPct val="115000"/>
                </a:lnSpc>
                <a:spcBef>
                  <a:spcPts val="0"/>
                </a:spcBef>
                <a:spcAft>
                  <a:spcPts val="0"/>
                </a:spcAft>
                <a:buNone/>
              </a:pPr>
              <a:r>
                <a:rPr lang="en-US" sz="1800">
                  <a:solidFill>
                    <a:schemeClr val="dk1"/>
                  </a:solidFill>
                </a:rPr>
                <a:t>•The way to address disability is to </a:t>
              </a:r>
              <a:r>
                <a:rPr b="1" lang="en-US" sz="1800" u="sng">
                  <a:solidFill>
                    <a:srgbClr val="1F3864"/>
                  </a:solidFill>
                </a:rPr>
                <a:t>change the environment and society</a:t>
              </a:r>
              <a:r>
                <a:rPr lang="en-US" sz="1800">
                  <a:solidFill>
                    <a:schemeClr val="dk1"/>
                  </a:solidFill>
                </a:rPr>
                <a:t>, rather than people with disabilities</a:t>
              </a:r>
              <a:endParaRPr sz="1800">
                <a:solidFill>
                  <a:schemeClr val="dk1"/>
                </a:solidFill>
              </a:endParaRPr>
            </a:p>
          </p:txBody>
        </p:sp>
      </p:grpSp>
      <p:sp>
        <p:nvSpPr>
          <p:cNvPr id="594" name="Google Shape;594;p21"/>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Definitions of Disability</a:t>
            </a:r>
            <a:endParaRPr/>
          </a:p>
          <a:p>
            <a:pPr indent="0" lvl="0" marL="0" rtl="0" algn="l">
              <a:lnSpc>
                <a:spcPct val="90000"/>
              </a:lnSpc>
              <a:spcBef>
                <a:spcPts val="0"/>
              </a:spcBef>
              <a:spcAft>
                <a:spcPts val="0"/>
              </a:spcAft>
              <a:buClr>
                <a:schemeClr val="lt1"/>
              </a:buClr>
              <a:buSzPts val="4800"/>
              <a:buFont typeface="Arial"/>
              <a:buNone/>
            </a:pPr>
            <a:r>
              <a:rPr lang="en-US"/>
              <a:t> </a:t>
            </a:r>
            <a:endParaRPr/>
          </a:p>
        </p:txBody>
      </p:sp>
      <p:sp>
        <p:nvSpPr>
          <p:cNvPr id="595" name="Google Shape;595;p21"/>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21F5B"/>
              </a:buClr>
              <a:buSzPts val="1200"/>
              <a:buFont typeface="Arial"/>
              <a:buNone/>
            </a:pPr>
            <a:fld id="{00000000-1234-1234-1234-123412341234}" type="slidenum">
              <a:rPr b="0" i="0" lang="en-US" sz="1200" u="none" cap="none" strike="noStrike">
                <a:solidFill>
                  <a:srgbClr val="021F5B"/>
                </a:solidFill>
                <a:latin typeface="Arial"/>
                <a:ea typeface="Arial"/>
                <a:cs typeface="Arial"/>
                <a:sym typeface="Arial"/>
              </a:rPr>
              <a:t>‹#›</a:t>
            </a:fld>
            <a:endParaRPr b="0" i="0" sz="1200" u="none" cap="none" strike="noStrike">
              <a:solidFill>
                <a:srgbClr val="021F5B"/>
              </a:solidFill>
              <a:latin typeface="Arial"/>
              <a:ea typeface="Arial"/>
              <a:cs typeface="Arial"/>
              <a:sym typeface="Arial"/>
            </a:endParaRPr>
          </a:p>
        </p:txBody>
      </p:sp>
      <p:grpSp>
        <p:nvGrpSpPr>
          <p:cNvPr id="596" name="Google Shape;596;p21"/>
          <p:cNvGrpSpPr/>
          <p:nvPr/>
        </p:nvGrpSpPr>
        <p:grpSpPr>
          <a:xfrm>
            <a:off x="5975415" y="3989493"/>
            <a:ext cx="6216384" cy="2487679"/>
            <a:chOff x="6248404" y="1884450"/>
            <a:chExt cx="7885810" cy="2874600"/>
          </a:xfrm>
        </p:grpSpPr>
        <p:sp>
          <p:nvSpPr>
            <p:cNvPr id="597" name="Google Shape;597;p21"/>
            <p:cNvSpPr/>
            <p:nvPr/>
          </p:nvSpPr>
          <p:spPr>
            <a:xfrm>
              <a:off x="6248404" y="1899150"/>
              <a:ext cx="7885800" cy="285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p>
          </p:txBody>
        </p:sp>
        <p:sp>
          <p:nvSpPr>
            <p:cNvPr id="598" name="Google Shape;598;p21"/>
            <p:cNvSpPr txBox="1"/>
            <p:nvPr/>
          </p:nvSpPr>
          <p:spPr>
            <a:xfrm>
              <a:off x="6515114" y="1884450"/>
              <a:ext cx="7619100" cy="2736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1800">
                  <a:solidFill>
                    <a:schemeClr val="dk1"/>
                  </a:solidFill>
                </a:rPr>
                <a:t>Biomedical Model (2)</a:t>
              </a:r>
              <a:endParaRPr b="1" sz="1800">
                <a:solidFill>
                  <a:schemeClr val="dk1"/>
                </a:solidFill>
              </a:endParaRPr>
            </a:p>
            <a:p>
              <a:pPr indent="0" lvl="0" marL="0" rtl="0" algn="l">
                <a:lnSpc>
                  <a:spcPct val="90000"/>
                </a:lnSpc>
                <a:spcBef>
                  <a:spcPts val="600"/>
                </a:spcBef>
                <a:spcAft>
                  <a:spcPts val="0"/>
                </a:spcAft>
                <a:buNone/>
              </a:pPr>
              <a:r>
                <a:rPr lang="en-US" sz="1800">
                  <a:solidFill>
                    <a:schemeClr val="dk1"/>
                  </a:solidFill>
                </a:rPr>
                <a:t>•Disability is an impairment in a body system or function that is inherently </a:t>
              </a:r>
              <a:r>
                <a:rPr b="1" lang="en-US" sz="1800" u="sng">
                  <a:solidFill>
                    <a:srgbClr val="1F3864"/>
                  </a:solidFill>
                </a:rPr>
                <a:t>pathological</a:t>
              </a:r>
              <a:endParaRPr b="1" sz="1800" u="sng">
                <a:solidFill>
                  <a:srgbClr val="1F3864"/>
                </a:solidFill>
              </a:endParaRPr>
            </a:p>
            <a:p>
              <a:pPr indent="0" lvl="0" marL="0" rtl="0" algn="l">
                <a:lnSpc>
                  <a:spcPct val="90000"/>
                </a:lnSpc>
                <a:spcBef>
                  <a:spcPts val="600"/>
                </a:spcBef>
                <a:spcAft>
                  <a:spcPts val="0"/>
                </a:spcAft>
                <a:buNone/>
              </a:pPr>
              <a:r>
                <a:rPr lang="en-US" sz="1800">
                  <a:solidFill>
                    <a:schemeClr val="dk1"/>
                  </a:solidFill>
                </a:rPr>
                <a:t>•The person’s </a:t>
              </a:r>
              <a:r>
                <a:rPr b="1" lang="en-US" sz="1800" u="sng">
                  <a:solidFill>
                    <a:srgbClr val="1F3864"/>
                  </a:solidFill>
                </a:rPr>
                <a:t>disability</a:t>
              </a:r>
              <a:r>
                <a:rPr lang="en-US" sz="1800">
                  <a:solidFill>
                    <a:schemeClr val="dk1"/>
                  </a:solidFill>
                </a:rPr>
                <a:t> makes it difficult for the person to exist in society</a:t>
              </a:r>
              <a:endParaRPr sz="1800">
                <a:solidFill>
                  <a:schemeClr val="dk1"/>
                </a:solidFill>
              </a:endParaRPr>
            </a:p>
            <a:p>
              <a:pPr indent="0" lvl="0" marL="0" rtl="0" algn="l">
                <a:lnSpc>
                  <a:spcPct val="90000"/>
                </a:lnSpc>
                <a:spcBef>
                  <a:spcPts val="600"/>
                </a:spcBef>
                <a:spcAft>
                  <a:spcPts val="600"/>
                </a:spcAft>
                <a:buNone/>
              </a:pPr>
              <a:r>
                <a:rPr lang="en-US" sz="1800">
                  <a:solidFill>
                    <a:schemeClr val="dk1"/>
                  </a:solidFill>
                </a:rPr>
                <a:t>•The goal is to return the system or function to as close to </a:t>
              </a:r>
              <a:r>
                <a:rPr b="1" lang="en-US" sz="1800" u="sng">
                  <a:solidFill>
                    <a:srgbClr val="1F3864"/>
                  </a:solidFill>
                </a:rPr>
                <a:t>normal</a:t>
              </a:r>
              <a:r>
                <a:rPr lang="en-US" sz="1800">
                  <a:solidFill>
                    <a:schemeClr val="dk1"/>
                  </a:solidFill>
                </a:rPr>
                <a:t> (a.k.a abled) as possible</a:t>
              </a:r>
              <a:endParaRPr sz="1800">
                <a:solidFill>
                  <a:schemeClr val="dk1"/>
                </a:solidFill>
              </a:endParaRPr>
            </a:p>
          </p:txBody>
        </p:sp>
      </p:grpSp>
      <p:pic>
        <p:nvPicPr>
          <p:cNvPr descr="Bubble that reads “Ableism is a set of beliefs or practices that devalue and discriminate against people with physical, intellectual, or psychiatric disabilities and often rests on the assumption that disabled people need to be ‘fixed’ in one form or the other (3)&quot;" id="599" name="Google Shape;599;p21"/>
          <p:cNvPicPr preferRelativeResize="0"/>
          <p:nvPr/>
        </p:nvPicPr>
        <p:blipFill>
          <a:blip r:embed="rId3">
            <a:alphaModFix/>
          </a:blip>
          <a:stretch>
            <a:fillRect/>
          </a:stretch>
        </p:blipFill>
        <p:spPr>
          <a:xfrm>
            <a:off x="-280250" y="1129427"/>
            <a:ext cx="5208774" cy="5283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603" name="Shape 603"/>
        <p:cNvGrpSpPr/>
        <p:nvPr/>
      </p:nvGrpSpPr>
      <p:grpSpPr>
        <a:xfrm>
          <a:off x="0" y="0"/>
          <a:ext cx="0" cy="0"/>
          <a:chOff x="0" y="0"/>
          <a:chExt cx="0" cy="0"/>
        </a:xfrm>
      </p:grpSpPr>
      <p:pic>
        <p:nvPicPr>
          <p:cNvPr descr="A cartoon of the bottom of a glacier below the surface of the water. This part of the glacier is labeled &quot;Invisible cost of having a disability in STEM&quot;. This section includes &quot;stigma&quot;, &quot;burnout&quot;, &quot;exclusion.&quot;" id="604" name="Google Shape;604;p23"/>
          <p:cNvPicPr preferRelativeResize="0"/>
          <p:nvPr/>
        </p:nvPicPr>
        <p:blipFill rotWithShape="1">
          <a:blip r:embed="rId3">
            <a:alphaModFix/>
          </a:blip>
          <a:srcRect b="64949" l="0" r="0" t="91400"/>
          <a:stretch/>
        </p:blipFill>
        <p:spPr>
          <a:xfrm flipH="1" rot="10800000">
            <a:off x="1467100" y="3094374"/>
            <a:ext cx="4914400" cy="2843425"/>
          </a:xfrm>
          <a:prstGeom prst="rect">
            <a:avLst/>
          </a:prstGeom>
          <a:noFill/>
          <a:ln>
            <a:noFill/>
          </a:ln>
        </p:spPr>
      </p:pic>
      <p:pic>
        <p:nvPicPr>
          <p:cNvPr descr="A cartoon of the tip of a glacier. Above the glacier reads &quot;Observable cost of having a disability in STEM&quot;. The tip of the glacier includes &quot;physical barriers&quot; and &quot;classroom accommodations.&quot; Along side the top of the glacier reads &quot;biomedical model&quot;.&#10;" id="605" name="Google Shape;605;p23"/>
          <p:cNvPicPr preferRelativeResize="0"/>
          <p:nvPr/>
        </p:nvPicPr>
        <p:blipFill rotWithShape="1">
          <a:blip r:embed="rId3">
            <a:alphaModFix/>
          </a:blip>
          <a:srcRect b="64949" l="0" r="0" t="0"/>
          <a:stretch/>
        </p:blipFill>
        <p:spPr>
          <a:xfrm>
            <a:off x="1482888" y="1337150"/>
            <a:ext cx="4882825" cy="1757225"/>
          </a:xfrm>
          <a:prstGeom prst="rect">
            <a:avLst/>
          </a:prstGeom>
          <a:noFill/>
          <a:ln>
            <a:noFill/>
          </a:ln>
        </p:spPr>
      </p:pic>
      <p:sp>
        <p:nvSpPr>
          <p:cNvPr id="606" name="Google Shape;606;p23"/>
          <p:cNvSpPr txBox="1"/>
          <p:nvPr>
            <p:ph type="title"/>
          </p:nvPr>
        </p:nvSpPr>
        <p:spPr>
          <a:xfrm>
            <a:off x="1548492" y="381000"/>
            <a:ext cx="106434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solidFill>
                  <a:schemeClr val="accent1"/>
                </a:solidFill>
              </a:rPr>
              <a:t>Glacier</a:t>
            </a:r>
            <a:r>
              <a:rPr lang="en-US">
                <a:solidFill>
                  <a:schemeClr val="accent1"/>
                </a:solidFill>
              </a:rPr>
              <a:t> Model</a:t>
            </a:r>
            <a:endParaRPr>
              <a:solidFill>
                <a:schemeClr val="accent1"/>
              </a:solidFill>
            </a:endParaRPr>
          </a:p>
          <a:p>
            <a:pPr indent="0" lvl="0" marL="0" rtl="0" algn="l">
              <a:lnSpc>
                <a:spcPct val="90000"/>
              </a:lnSpc>
              <a:spcBef>
                <a:spcPts val="0"/>
              </a:spcBef>
              <a:spcAft>
                <a:spcPts val="0"/>
              </a:spcAft>
              <a:buClr>
                <a:schemeClr val="lt1"/>
              </a:buClr>
              <a:buSzPts val="4800"/>
              <a:buFont typeface="Arial"/>
              <a:buNone/>
            </a:pPr>
            <a:r>
              <a:t/>
            </a:r>
            <a:endParaRPr>
              <a:solidFill>
                <a:schemeClr val="accent1"/>
              </a:solidFill>
            </a:endParaRPr>
          </a:p>
        </p:txBody>
      </p:sp>
      <p:sp>
        <p:nvSpPr>
          <p:cNvPr id="607" name="Google Shape;607;p23"/>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21F5B"/>
              </a:buClr>
              <a:buSzPts val="1200"/>
              <a:buFont typeface="Arial"/>
              <a:buNone/>
            </a:pPr>
            <a:fld id="{00000000-1234-1234-1234-123412341234}" type="slidenum">
              <a:rPr b="0" i="0" lang="en-US" sz="1200" u="none" cap="none" strike="noStrike">
                <a:solidFill>
                  <a:srgbClr val="021F5B"/>
                </a:solidFill>
                <a:latin typeface="Arial"/>
                <a:ea typeface="Arial"/>
                <a:cs typeface="Arial"/>
                <a:sym typeface="Arial"/>
              </a:rPr>
              <a:t>‹#›</a:t>
            </a:fld>
            <a:endParaRPr b="0" i="0" sz="1200" u="none" cap="none" strike="noStrike">
              <a:solidFill>
                <a:srgbClr val="021F5B"/>
              </a:solidFill>
              <a:latin typeface="Arial"/>
              <a:ea typeface="Arial"/>
              <a:cs typeface="Arial"/>
              <a:sym typeface="Arial"/>
            </a:endParaRPr>
          </a:p>
        </p:txBody>
      </p:sp>
      <p:grpSp>
        <p:nvGrpSpPr>
          <p:cNvPr id="608" name="Google Shape;608;p23"/>
          <p:cNvGrpSpPr/>
          <p:nvPr/>
        </p:nvGrpSpPr>
        <p:grpSpPr>
          <a:xfrm>
            <a:off x="7215929" y="1100925"/>
            <a:ext cx="4288427" cy="5554700"/>
            <a:chOff x="7672750" y="1100925"/>
            <a:chExt cx="4595400" cy="5554700"/>
          </a:xfrm>
        </p:grpSpPr>
        <p:sp>
          <p:nvSpPr>
            <p:cNvPr id="609" name="Google Shape;609;p23"/>
            <p:cNvSpPr/>
            <p:nvPr/>
          </p:nvSpPr>
          <p:spPr>
            <a:xfrm>
              <a:off x="7730900" y="4963925"/>
              <a:ext cx="4347900" cy="16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p>
          </p:txBody>
        </p:sp>
        <p:grpSp>
          <p:nvGrpSpPr>
            <p:cNvPr id="610" name="Google Shape;610;p23"/>
            <p:cNvGrpSpPr/>
            <p:nvPr/>
          </p:nvGrpSpPr>
          <p:grpSpPr>
            <a:xfrm>
              <a:off x="7672750" y="1100925"/>
              <a:ext cx="4595400" cy="5471600"/>
              <a:chOff x="7672750" y="1100925"/>
              <a:chExt cx="4595400" cy="5471600"/>
            </a:xfrm>
          </p:grpSpPr>
          <p:sp>
            <p:nvSpPr>
              <p:cNvPr id="611" name="Google Shape;611;p23"/>
              <p:cNvSpPr/>
              <p:nvPr/>
            </p:nvSpPr>
            <p:spPr>
              <a:xfrm>
                <a:off x="7758400" y="3272225"/>
                <a:ext cx="4347900" cy="160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p>
            </p:txBody>
          </p:sp>
          <p:grpSp>
            <p:nvGrpSpPr>
              <p:cNvPr id="612" name="Google Shape;612;p23"/>
              <p:cNvGrpSpPr/>
              <p:nvPr/>
            </p:nvGrpSpPr>
            <p:grpSpPr>
              <a:xfrm>
                <a:off x="7672750" y="1100925"/>
                <a:ext cx="4595400" cy="5471600"/>
                <a:chOff x="7672750" y="1100925"/>
                <a:chExt cx="4595400" cy="5471600"/>
              </a:xfrm>
            </p:grpSpPr>
            <p:grpSp>
              <p:nvGrpSpPr>
                <p:cNvPr id="613" name="Google Shape;613;p23"/>
                <p:cNvGrpSpPr/>
                <p:nvPr/>
              </p:nvGrpSpPr>
              <p:grpSpPr>
                <a:xfrm>
                  <a:off x="7730900" y="1100925"/>
                  <a:ext cx="4347900" cy="2048550"/>
                  <a:chOff x="7730900" y="1100925"/>
                  <a:chExt cx="4347900" cy="2048550"/>
                </a:xfrm>
              </p:grpSpPr>
              <p:sp>
                <p:nvSpPr>
                  <p:cNvPr id="614" name="Google Shape;614;p23"/>
                  <p:cNvSpPr/>
                  <p:nvPr/>
                </p:nvSpPr>
                <p:spPr>
                  <a:xfrm>
                    <a:off x="7730900" y="1133475"/>
                    <a:ext cx="4347900" cy="201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p>
                </p:txBody>
              </p:sp>
              <p:sp>
                <p:nvSpPr>
                  <p:cNvPr id="615" name="Google Shape;615;p23"/>
                  <p:cNvSpPr txBox="1"/>
                  <p:nvPr/>
                </p:nvSpPr>
                <p:spPr>
                  <a:xfrm>
                    <a:off x="7731350" y="1100925"/>
                    <a:ext cx="4347000" cy="1964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000">
                        <a:solidFill>
                          <a:schemeClr val="dk1"/>
                        </a:solidFill>
                      </a:rPr>
                      <a:t>Stigma – </a:t>
                    </a:r>
                    <a:r>
                      <a:rPr lang="en-US" sz="2000">
                        <a:solidFill>
                          <a:schemeClr val="dk1"/>
                        </a:solidFill>
                      </a:rPr>
                      <a:t>questioning whether a student with a disability can do the workload, necessity of accommodations, description of patient samples, etc. </a:t>
                    </a:r>
                    <a:endParaRPr sz="2000">
                      <a:solidFill>
                        <a:schemeClr val="dk1"/>
                      </a:solidFill>
                    </a:endParaRPr>
                  </a:p>
                </p:txBody>
              </p:sp>
            </p:grpSp>
            <p:sp>
              <p:nvSpPr>
                <p:cNvPr id="616" name="Google Shape;616;p23"/>
                <p:cNvSpPr txBox="1"/>
                <p:nvPr/>
              </p:nvSpPr>
              <p:spPr>
                <a:xfrm>
                  <a:off x="7672750" y="3272225"/>
                  <a:ext cx="4519200" cy="1608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000">
                      <a:solidFill>
                        <a:schemeClr val="dk1"/>
                      </a:solidFill>
                    </a:rPr>
                    <a:t>Burnout – </a:t>
                  </a:r>
                  <a:r>
                    <a:rPr lang="en-US" sz="2000">
                      <a:solidFill>
                        <a:schemeClr val="dk1"/>
                      </a:solidFill>
                    </a:rPr>
                    <a:t>exhaustion from advocating for access, feeling the need to “earn” accommodations by demonstrating excellence, etc.</a:t>
                  </a:r>
                  <a:endParaRPr sz="2000">
                    <a:solidFill>
                      <a:schemeClr val="dk1"/>
                    </a:solidFill>
                  </a:endParaRPr>
                </a:p>
              </p:txBody>
            </p:sp>
            <p:sp>
              <p:nvSpPr>
                <p:cNvPr id="617" name="Google Shape;617;p23"/>
                <p:cNvSpPr txBox="1"/>
                <p:nvPr/>
              </p:nvSpPr>
              <p:spPr>
                <a:xfrm>
                  <a:off x="7748950" y="4963925"/>
                  <a:ext cx="4519200" cy="1608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000">
                      <a:solidFill>
                        <a:schemeClr val="dk1"/>
                      </a:solidFill>
                    </a:rPr>
                    <a:t>Exclusion – </a:t>
                  </a:r>
                  <a:r>
                    <a:rPr lang="en-US" sz="2000">
                      <a:solidFill>
                        <a:schemeClr val="dk1"/>
                      </a:solidFill>
                    </a:rPr>
                    <a:t>accommodations result in social segregation, isolation, or discrimination by faculty or peers</a:t>
                  </a:r>
                  <a:endParaRPr sz="2000">
                    <a:solidFill>
                      <a:schemeClr val="dk1"/>
                    </a:solidFill>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21" name="Shape 621"/>
        <p:cNvGrpSpPr/>
        <p:nvPr/>
      </p:nvGrpSpPr>
      <p:grpSpPr>
        <a:xfrm>
          <a:off x="0" y="0"/>
          <a:ext cx="0" cy="0"/>
          <a:chOff x="0" y="0"/>
          <a:chExt cx="0" cy="0"/>
        </a:xfrm>
      </p:grpSpPr>
      <p:sp>
        <p:nvSpPr>
          <p:cNvPr id="622" name="Google Shape;622;p24"/>
          <p:cNvSpPr txBox="1"/>
          <p:nvPr>
            <p:ph type="title"/>
          </p:nvPr>
        </p:nvSpPr>
        <p:spPr>
          <a:xfrm>
            <a:off x="639692" y="381000"/>
            <a:ext cx="106434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Common Misconceptions about Accommodations</a:t>
            </a:r>
            <a:endParaRPr/>
          </a:p>
        </p:txBody>
      </p:sp>
      <p:sp>
        <p:nvSpPr>
          <p:cNvPr id="623" name="Google Shape;623;p24"/>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21F5B"/>
              </a:buClr>
              <a:buSzPts val="1200"/>
              <a:buFont typeface="Arial"/>
              <a:buNone/>
            </a:pPr>
            <a:fld id="{00000000-1234-1234-1234-123412341234}" type="slidenum">
              <a:rPr b="0" i="0" lang="en-US" sz="1200" u="none" cap="none" strike="noStrike">
                <a:solidFill>
                  <a:srgbClr val="021F5B"/>
                </a:solidFill>
                <a:latin typeface="Arial"/>
                <a:ea typeface="Arial"/>
                <a:cs typeface="Arial"/>
                <a:sym typeface="Arial"/>
              </a:rPr>
              <a:t>‹#›</a:t>
            </a:fld>
            <a:endParaRPr b="0" i="0" sz="1200" u="none" cap="none" strike="noStrike">
              <a:solidFill>
                <a:srgbClr val="021F5B"/>
              </a:solidFill>
              <a:latin typeface="Arial"/>
              <a:ea typeface="Arial"/>
              <a:cs typeface="Arial"/>
              <a:sym typeface="Arial"/>
            </a:endParaRPr>
          </a:p>
        </p:txBody>
      </p:sp>
      <p:pic>
        <p:nvPicPr>
          <p:cNvPr descr="Table with two columns. On the left side, misconceptions about accommodations are listed; on the right side, the reality about accommodations is listed. &#10;&#10;The first misconception is that accommodations create an unfair advantage for the trainee and impacts students not receiving accommodations; the reality is accommodations are equitable and create equal opportunity to access classrooms and workplaces. &#10;&#10;The second misconception is that accommodations are not necessary for certain disability or that if trainee requires accommodations they should not be in a lab or STEM. The reality is that accommodations are necessary for trainees to perform safely and effectively. &#10;&#10;The final misconception is that accommodations are inconvenient because they cost too much or take too much time to set up. The reality is that accommodations are achievable when campus resources and partners are utilized, and when Universal Design is considered when designing spaces or materials. " id="624" name="Google Shape;624;p24"/>
          <p:cNvPicPr preferRelativeResize="0"/>
          <p:nvPr/>
        </p:nvPicPr>
        <p:blipFill>
          <a:blip r:embed="rId3">
            <a:alphaModFix/>
          </a:blip>
          <a:stretch>
            <a:fillRect/>
          </a:stretch>
        </p:blipFill>
        <p:spPr>
          <a:xfrm>
            <a:off x="639700" y="1782787"/>
            <a:ext cx="10912601" cy="4335050"/>
          </a:xfrm>
          <a:prstGeom prst="rect">
            <a:avLst/>
          </a:prstGeom>
          <a:noFill/>
          <a:ln>
            <a:noFill/>
          </a:ln>
        </p:spPr>
      </p:pic>
      <p:sp>
        <p:nvSpPr>
          <p:cNvPr id="625" name="Google Shape;625;p24"/>
          <p:cNvSpPr/>
          <p:nvPr/>
        </p:nvSpPr>
        <p:spPr>
          <a:xfrm>
            <a:off x="631175" y="3736200"/>
            <a:ext cx="10912500" cy="14445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 name="Google Shape;626;p24"/>
          <p:cNvSpPr/>
          <p:nvPr/>
        </p:nvSpPr>
        <p:spPr>
          <a:xfrm>
            <a:off x="639750" y="5180700"/>
            <a:ext cx="10912500" cy="9372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0" name="Shape 630"/>
        <p:cNvGrpSpPr/>
        <p:nvPr/>
      </p:nvGrpSpPr>
      <p:grpSpPr>
        <a:xfrm>
          <a:off x="0" y="0"/>
          <a:ext cx="0" cy="0"/>
          <a:chOff x="0" y="0"/>
          <a:chExt cx="0" cy="0"/>
        </a:xfrm>
      </p:grpSpPr>
      <p:sp>
        <p:nvSpPr>
          <p:cNvPr id="631" name="Google Shape;631;g2be593bc9b3_0_1267"/>
          <p:cNvSpPr txBox="1"/>
          <p:nvPr>
            <p:ph type="title"/>
          </p:nvPr>
        </p:nvSpPr>
        <p:spPr>
          <a:xfrm>
            <a:off x="1167492" y="381000"/>
            <a:ext cx="106434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Balancing Access and Inclusion</a:t>
            </a:r>
            <a:endParaRPr/>
          </a:p>
        </p:txBody>
      </p:sp>
      <p:sp>
        <p:nvSpPr>
          <p:cNvPr id="632" name="Google Shape;632;g2be593bc9b3_0_1267"/>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21F5B"/>
              </a:buClr>
              <a:buSzPts val="1200"/>
              <a:buFont typeface="Arial"/>
              <a:buNone/>
            </a:pPr>
            <a:fld id="{00000000-1234-1234-1234-123412341234}" type="slidenum">
              <a:rPr b="0" i="0" lang="en-US" sz="1200" u="none" cap="none" strike="noStrike">
                <a:solidFill>
                  <a:srgbClr val="021F5B"/>
                </a:solidFill>
                <a:latin typeface="Arial"/>
                <a:ea typeface="Arial"/>
                <a:cs typeface="Arial"/>
                <a:sym typeface="Arial"/>
              </a:rPr>
              <a:t>‹#›</a:t>
            </a:fld>
            <a:endParaRPr b="0" i="0" sz="1200" u="none" cap="none" strike="noStrike">
              <a:solidFill>
                <a:srgbClr val="021F5B"/>
              </a:solidFill>
              <a:latin typeface="Arial"/>
              <a:ea typeface="Arial"/>
              <a:cs typeface="Arial"/>
              <a:sym typeface="Arial"/>
            </a:endParaRPr>
          </a:p>
        </p:txBody>
      </p:sp>
      <p:pic>
        <p:nvPicPr>
          <p:cNvPr descr="Table with three columns. Each row lists example instances where access (second column) versus inclusive access (third column) need to be balanced.&#10;&#10;The first row is about Testing. An accessible solution is isolating students with accommodations in separate classrooms or otherwise publicly demarcating students who receive accommodations. An inclusive accessible solution is indicating alternative testing site or location for students with accommodations or make-up examinations. &#10;&#10;The second row is about exemption from activities. An accessible solution is exempting students from activities that are not accessible rather than modifying the event or lab to create accessibility. The inclusive solution is to work with the student to balance participation versus accessibility, and when possible work to make all activities accessible. &#10;&#10;The third row discusses partially accessible spaces. An accessible solution is making mandatory or primary activities accessible but not ensuring that auxiliary components--such as breakout rooms, wine and cheese events, TA study sessions-- are accessible. " id="633" name="Google Shape;633;g2be593bc9b3_0_1267"/>
          <p:cNvPicPr preferRelativeResize="0"/>
          <p:nvPr/>
        </p:nvPicPr>
        <p:blipFill>
          <a:blip r:embed="rId3">
            <a:alphaModFix/>
          </a:blip>
          <a:stretch>
            <a:fillRect/>
          </a:stretch>
        </p:blipFill>
        <p:spPr>
          <a:xfrm>
            <a:off x="639700" y="1801097"/>
            <a:ext cx="10912601" cy="4758779"/>
          </a:xfrm>
          <a:prstGeom prst="rect">
            <a:avLst/>
          </a:prstGeom>
          <a:noFill/>
          <a:ln>
            <a:noFill/>
          </a:ln>
        </p:spPr>
      </p:pic>
      <p:sp>
        <p:nvSpPr>
          <p:cNvPr id="634" name="Google Shape;634;g2be593bc9b3_0_1267"/>
          <p:cNvSpPr/>
          <p:nvPr/>
        </p:nvSpPr>
        <p:spPr>
          <a:xfrm>
            <a:off x="639750" y="3196450"/>
            <a:ext cx="10912500" cy="13968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5" name="Google Shape;635;g2be593bc9b3_0_1267"/>
          <p:cNvSpPr/>
          <p:nvPr/>
        </p:nvSpPr>
        <p:spPr>
          <a:xfrm>
            <a:off x="652450" y="4776400"/>
            <a:ext cx="10912500" cy="13968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Introductions</a:t>
            </a:r>
            <a:endParaRPr/>
          </a:p>
        </p:txBody>
      </p:sp>
      <p:sp>
        <p:nvSpPr>
          <p:cNvPr id="386" name="Google Shape;386;p4"/>
          <p:cNvSpPr txBox="1"/>
          <p:nvPr>
            <p:ph idx="1" type="body"/>
          </p:nvPr>
        </p:nvSpPr>
        <p:spPr>
          <a:xfrm>
            <a:off x="1167493" y="2528203"/>
            <a:ext cx="4663440" cy="282861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00000"/>
              </a:buClr>
              <a:buSzPts val="2000"/>
              <a:buFont typeface="Arial"/>
              <a:buChar char="•"/>
            </a:pPr>
            <a:r>
              <a:rPr lang="en-US">
                <a:solidFill>
                  <a:srgbClr val="000000"/>
                </a:solidFill>
              </a:rPr>
              <a:t>Founder and President of Disabled Coalition </a:t>
            </a:r>
            <a:endParaRPr/>
          </a:p>
          <a:p>
            <a:pPr indent="-342900" lvl="0" marL="342900" rtl="0" algn="l">
              <a:lnSpc>
                <a:spcPct val="90000"/>
              </a:lnSpc>
              <a:spcBef>
                <a:spcPts val="1000"/>
              </a:spcBef>
              <a:spcAft>
                <a:spcPts val="0"/>
              </a:spcAft>
              <a:buClr>
                <a:srgbClr val="000000"/>
              </a:buClr>
              <a:buSzPts val="2000"/>
              <a:buFont typeface="Arial"/>
              <a:buChar char="•"/>
            </a:pPr>
            <a:r>
              <a:rPr lang="en-US">
                <a:solidFill>
                  <a:srgbClr val="000000"/>
                </a:solidFill>
              </a:rPr>
              <a:t>Pre-law student studying Communication at Annenberg and Gender, Sexuality, and Women's Studies in the College of Arts and Sciences</a:t>
            </a:r>
            <a:endParaRPr/>
          </a:p>
          <a:p>
            <a:pPr indent="-215900" lvl="0" marL="342900" rtl="0" algn="l">
              <a:lnSpc>
                <a:spcPct val="90000"/>
              </a:lnSpc>
              <a:spcBef>
                <a:spcPts val="1000"/>
              </a:spcBef>
              <a:spcAft>
                <a:spcPts val="0"/>
              </a:spcAft>
              <a:buClr>
                <a:schemeClr val="dk1"/>
              </a:buClr>
              <a:buSzPts val="2000"/>
              <a:buFont typeface="Arial"/>
              <a:buNone/>
            </a:pPr>
            <a:r>
              <a:t/>
            </a:r>
            <a:endParaRPr>
              <a:solidFill>
                <a:srgbClr val="000000"/>
              </a:solidFill>
            </a:endParaRPr>
          </a:p>
          <a:p>
            <a:pPr indent="-215900" lvl="0" marL="342900" rtl="0" algn="l">
              <a:lnSpc>
                <a:spcPct val="90000"/>
              </a:lnSpc>
              <a:spcBef>
                <a:spcPts val="1000"/>
              </a:spcBef>
              <a:spcAft>
                <a:spcPts val="0"/>
              </a:spcAft>
              <a:buClr>
                <a:schemeClr val="dk1"/>
              </a:buClr>
              <a:buSzPts val="2000"/>
              <a:buFont typeface="Arial"/>
              <a:buNone/>
            </a:pPr>
            <a:r>
              <a:t/>
            </a:r>
            <a:endParaRPr/>
          </a:p>
        </p:txBody>
      </p:sp>
      <p:sp>
        <p:nvSpPr>
          <p:cNvPr id="387" name="Google Shape;38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PRESENTATION TITLE</a:t>
            </a:r>
            <a:endParaRPr/>
          </a:p>
        </p:txBody>
      </p:sp>
      <p:sp>
        <p:nvSpPr>
          <p:cNvPr id="388" name="Google Shape;388;p4"/>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9" name="Google Shape;389;p4"/>
          <p:cNvSpPr txBox="1"/>
          <p:nvPr>
            <p:ph idx="2" type="body"/>
          </p:nvPr>
        </p:nvSpPr>
        <p:spPr>
          <a:xfrm>
            <a:off x="6283210" y="2617117"/>
            <a:ext cx="4663500" cy="28287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US"/>
              <a:t>Vice President of Disabled Coalition </a:t>
            </a:r>
            <a:endParaRPr/>
          </a:p>
          <a:p>
            <a:pPr indent="-342900" lvl="0" marL="342900" rtl="0" algn="l">
              <a:lnSpc>
                <a:spcPct val="90000"/>
              </a:lnSpc>
              <a:spcBef>
                <a:spcPts val="1000"/>
              </a:spcBef>
              <a:spcAft>
                <a:spcPts val="0"/>
              </a:spcAft>
              <a:buClr>
                <a:schemeClr val="dk1"/>
              </a:buClr>
              <a:buSzPts val="2000"/>
              <a:buFont typeface="Arial"/>
              <a:buChar char="•"/>
            </a:pPr>
            <a:r>
              <a:rPr lang="en-US"/>
              <a:t>PhD candidate in the Cell and Molecular Biology Program, Perelman School of Medicine</a:t>
            </a:r>
            <a:endParaRPr/>
          </a:p>
          <a:p>
            <a:pPr indent="-342900" lvl="0" marL="342900" rtl="0" algn="l">
              <a:lnSpc>
                <a:spcPct val="90000"/>
              </a:lnSpc>
              <a:spcBef>
                <a:spcPts val="1000"/>
              </a:spcBef>
              <a:spcAft>
                <a:spcPts val="0"/>
              </a:spcAft>
              <a:buClr>
                <a:schemeClr val="dk1"/>
              </a:buClr>
              <a:buSzPts val="2000"/>
              <a:buFont typeface="Arial"/>
              <a:buChar char="•"/>
            </a:pPr>
            <a:r>
              <a:rPr lang="en-US"/>
              <a:t>Studies liver genomics but also interested in pursuing career in science education and advocacy  </a:t>
            </a:r>
            <a:endParaRPr/>
          </a:p>
          <a:p>
            <a:pPr indent="-215900" lvl="0" marL="342900" rtl="0" algn="l">
              <a:lnSpc>
                <a:spcPct val="90000"/>
              </a:lnSpc>
              <a:spcBef>
                <a:spcPts val="1000"/>
              </a:spcBef>
              <a:spcAft>
                <a:spcPts val="0"/>
              </a:spcAft>
              <a:buClr>
                <a:schemeClr val="dk1"/>
              </a:buClr>
              <a:buSzPts val="2000"/>
              <a:buFont typeface="Arial"/>
              <a:buNone/>
            </a:pPr>
            <a:r>
              <a:t/>
            </a:r>
            <a:endParaRPr/>
          </a:p>
        </p:txBody>
      </p:sp>
      <p:sp>
        <p:nvSpPr>
          <p:cNvPr id="390" name="Google Shape;390;p4"/>
          <p:cNvSpPr txBox="1"/>
          <p:nvPr>
            <p:ph idx="3" type="body"/>
          </p:nvPr>
        </p:nvSpPr>
        <p:spPr>
          <a:xfrm>
            <a:off x="1167493" y="2005689"/>
            <a:ext cx="4663440" cy="52251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Lex Gilbert (they/she/he)</a:t>
            </a:r>
            <a:endParaRPr/>
          </a:p>
        </p:txBody>
      </p:sp>
      <p:sp>
        <p:nvSpPr>
          <p:cNvPr id="391" name="Google Shape;391;p4"/>
          <p:cNvSpPr txBox="1"/>
          <p:nvPr>
            <p:ph idx="4" type="body"/>
          </p:nvPr>
        </p:nvSpPr>
        <p:spPr>
          <a:xfrm>
            <a:off x="6283210" y="2005639"/>
            <a:ext cx="4663500" cy="522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Dale Brokaw (they/them)</a:t>
            </a:r>
            <a:endParaRPr/>
          </a:p>
        </p:txBody>
      </p:sp>
      <p:sp>
        <p:nvSpPr>
          <p:cNvPr id="392" name="Google Shape;392;p4"/>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2be593bc9b3_0_1275"/>
          <p:cNvSpPr txBox="1"/>
          <p:nvPr>
            <p:ph type="title"/>
          </p:nvPr>
        </p:nvSpPr>
        <p:spPr>
          <a:xfrm>
            <a:off x="2718310" y="380994"/>
            <a:ext cx="6755400" cy="1492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Arial"/>
              <a:buNone/>
            </a:pPr>
            <a:r>
              <a:rPr lang="en-US"/>
              <a:t>Moving Forward</a:t>
            </a:r>
            <a:endParaRPr/>
          </a:p>
        </p:txBody>
      </p:sp>
      <p:sp>
        <p:nvSpPr>
          <p:cNvPr id="641" name="Google Shape;641;g2be593bc9b3_0_12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21F5B"/>
              </a:buClr>
              <a:buSzPts val="1200"/>
              <a:buFont typeface="Arial"/>
              <a:buNone/>
            </a:pPr>
            <a:r>
              <a:rPr b="0" i="0" lang="en-US" sz="1200" u="none" cap="none" strike="noStrike">
                <a:solidFill>
                  <a:srgbClr val="021F5B"/>
                </a:solidFill>
                <a:latin typeface="Arial"/>
                <a:ea typeface="Arial"/>
                <a:cs typeface="Arial"/>
                <a:sym typeface="Arial"/>
              </a:rPr>
              <a:t>PRESENTATION TITLE</a:t>
            </a:r>
            <a:endParaRPr b="0" i="0" sz="1200" u="none" cap="none" strike="noStrike">
              <a:solidFill>
                <a:srgbClr val="021F5B"/>
              </a:solidFill>
              <a:latin typeface="Arial"/>
              <a:ea typeface="Arial"/>
              <a:cs typeface="Arial"/>
              <a:sym typeface="Arial"/>
            </a:endParaRPr>
          </a:p>
        </p:txBody>
      </p:sp>
      <p:sp>
        <p:nvSpPr>
          <p:cNvPr id="642" name="Google Shape;642;g2be593bc9b3_0_1275"/>
          <p:cNvSpPr txBox="1"/>
          <p:nvPr>
            <p:ph idx="12" type="sldNum"/>
          </p:nvPr>
        </p:nvSpPr>
        <p:spPr>
          <a:xfrm>
            <a:off x="90678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43" name="Google Shape;643;g2be593bc9b3_0_1275"/>
          <p:cNvSpPr txBox="1"/>
          <p:nvPr>
            <p:ph idx="1" type="body"/>
          </p:nvPr>
        </p:nvSpPr>
        <p:spPr>
          <a:xfrm>
            <a:off x="381000" y="519405"/>
            <a:ext cx="1364400" cy="109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lt1"/>
              </a:buClr>
              <a:buSzPts val="2800"/>
              <a:buNone/>
            </a:pPr>
            <a:r>
              <a:rPr lang="en-US"/>
              <a:t>Disabled Coalition working with the Cell and Molecular Biology Program and Training Advocacy Alliance to increase awareness of issues that impact trainees with disabilities. </a:t>
            </a:r>
            <a:endParaRPr/>
          </a:p>
          <a:p>
            <a:pPr indent="0" lvl="0" marL="0" rtl="0" algn="l">
              <a:lnSpc>
                <a:spcPct val="90000"/>
              </a:lnSpc>
              <a:spcBef>
                <a:spcPts val="1000"/>
              </a:spcBef>
              <a:spcAft>
                <a:spcPts val="0"/>
              </a:spcAft>
              <a:buClr>
                <a:schemeClr val="lt1"/>
              </a:buClr>
              <a:buSzPts val="2800"/>
              <a:buNone/>
            </a:pPr>
            <a:r>
              <a:t/>
            </a:r>
            <a:endParaRPr/>
          </a:p>
          <a:p>
            <a:pPr indent="0" lvl="0" marL="0" rtl="0" algn="l">
              <a:lnSpc>
                <a:spcPct val="90000"/>
              </a:lnSpc>
              <a:spcBef>
                <a:spcPts val="1000"/>
              </a:spcBef>
              <a:spcAft>
                <a:spcPts val="0"/>
              </a:spcAft>
              <a:buClr>
                <a:schemeClr val="lt1"/>
              </a:buClr>
              <a:buSzPts val="2800"/>
              <a:buNone/>
            </a:pPr>
            <a:r>
              <a:rPr lang="en-US"/>
              <a:t>Similar issues are prevalent throughout graduate student programs–require program-by-program </a:t>
            </a:r>
            <a:r>
              <a:rPr lang="en-US"/>
              <a:t>approach</a:t>
            </a:r>
            <a:r>
              <a:rPr lang="en-US"/>
              <a:t> to increase accessibility and inclusion.</a:t>
            </a:r>
            <a:endParaRPr/>
          </a:p>
        </p:txBody>
      </p:sp>
      <p:sp>
        <p:nvSpPr>
          <p:cNvPr id="644" name="Google Shape;644;g2be593bc9b3_0_1275"/>
          <p:cNvSpPr txBox="1"/>
          <p:nvPr>
            <p:ph idx="2" type="body"/>
          </p:nvPr>
        </p:nvSpPr>
        <p:spPr>
          <a:xfrm>
            <a:off x="2933700" y="2125748"/>
            <a:ext cx="69297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a:t>Disabled Coalition working with the Cell and Molecular Biology Program and Training Advocacy Alliance to increase awareness of issues that impact trainees with disabilities</a:t>
            </a:r>
            <a:endParaRPr sz="2800"/>
          </a:p>
          <a:p>
            <a:pPr indent="0" lvl="0" marL="0" rtl="0" algn="l">
              <a:spcBef>
                <a:spcPts val="1000"/>
              </a:spcBef>
              <a:spcAft>
                <a:spcPts val="0"/>
              </a:spcAft>
              <a:buNone/>
            </a:pPr>
            <a:r>
              <a:t/>
            </a:r>
            <a:endParaRPr sz="2800"/>
          </a:p>
          <a:p>
            <a:pPr indent="0" lvl="0" marL="0" rtl="0" algn="l">
              <a:spcBef>
                <a:spcPts val="1000"/>
              </a:spcBef>
              <a:spcAft>
                <a:spcPts val="0"/>
              </a:spcAft>
              <a:buNone/>
            </a:pPr>
            <a:r>
              <a:rPr lang="en-US" sz="2800"/>
              <a:t>Similar issues prevalent throughout graduate student programs–require program-by-program approach to increase accessibility and inclusion</a:t>
            </a:r>
            <a:endParaRPr/>
          </a:p>
        </p:txBody>
      </p:sp>
      <p:sp>
        <p:nvSpPr>
          <p:cNvPr id="645" name="Google Shape;645;g2be593bc9b3_0_1275"/>
          <p:cNvSpPr txBox="1"/>
          <p:nvPr>
            <p:ph idx="3" type="body"/>
          </p:nvPr>
        </p:nvSpPr>
        <p:spPr>
          <a:xfrm>
            <a:off x="10067875" y="-412400"/>
            <a:ext cx="1831800" cy="931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5"/>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Special Thanks To:</a:t>
            </a:r>
            <a:endParaRPr/>
          </a:p>
          <a:p>
            <a:pPr indent="0" lvl="0" marL="0" rtl="0" algn="l">
              <a:lnSpc>
                <a:spcPct val="90000"/>
              </a:lnSpc>
              <a:spcBef>
                <a:spcPts val="0"/>
              </a:spcBef>
              <a:spcAft>
                <a:spcPts val="0"/>
              </a:spcAft>
              <a:buClr>
                <a:schemeClr val="dk1"/>
              </a:buClr>
              <a:buSzPts val="4800"/>
              <a:buFont typeface="Arial"/>
              <a:buNone/>
            </a:pPr>
            <a:r>
              <a:rPr lang="en-US"/>
              <a:t> </a:t>
            </a:r>
            <a:endParaRPr/>
          </a:p>
        </p:txBody>
      </p:sp>
      <p:sp>
        <p:nvSpPr>
          <p:cNvPr id="651" name="Google Shape;651;p25"/>
          <p:cNvSpPr txBox="1"/>
          <p:nvPr>
            <p:ph idx="1" type="body"/>
          </p:nvPr>
        </p:nvSpPr>
        <p:spPr>
          <a:xfrm>
            <a:off x="838200" y="1138000"/>
            <a:ext cx="5942400" cy="336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sz="2000"/>
              <a:t>Current Disabled Coalition Board</a:t>
            </a:r>
            <a:endParaRPr sz="2000"/>
          </a:p>
          <a:p>
            <a:pPr indent="0" lvl="0" marL="0" rtl="0" algn="l">
              <a:spcBef>
                <a:spcPts val="0"/>
              </a:spcBef>
              <a:spcAft>
                <a:spcPts val="0"/>
              </a:spcAft>
              <a:buClr>
                <a:schemeClr val="dk1"/>
              </a:buClr>
              <a:buSzPts val="2800"/>
              <a:buNone/>
            </a:pPr>
            <a:r>
              <a:rPr lang="en-US" sz="2000"/>
              <a:t>Khush Sabuwala (Board Member, 2022-2024)</a:t>
            </a:r>
            <a:endParaRPr sz="2000"/>
          </a:p>
          <a:p>
            <a:pPr indent="0" lvl="0" marL="0" rtl="0" algn="l">
              <a:spcBef>
                <a:spcPts val="0"/>
              </a:spcBef>
              <a:spcAft>
                <a:spcPts val="0"/>
              </a:spcAft>
              <a:buClr>
                <a:schemeClr val="dk1"/>
              </a:buClr>
              <a:buSzPts val="2800"/>
              <a:buNone/>
            </a:pPr>
            <a:r>
              <a:rPr lang="en-US" sz="2000"/>
              <a:t>Sophie Kadan (Social Chair, 2023-2024)</a:t>
            </a:r>
            <a:endParaRPr sz="2000"/>
          </a:p>
          <a:p>
            <a:pPr indent="0" lvl="0" marL="0" rtl="0" algn="l">
              <a:spcBef>
                <a:spcPts val="0"/>
              </a:spcBef>
              <a:spcAft>
                <a:spcPts val="0"/>
              </a:spcAft>
              <a:buClr>
                <a:schemeClr val="dk1"/>
              </a:buClr>
              <a:buSzPts val="2800"/>
              <a:buNone/>
            </a:pPr>
            <a:r>
              <a:rPr lang="en-US" sz="2000"/>
              <a:t>Pablo Czerkas (Secretary, 2024)</a:t>
            </a:r>
            <a:endParaRPr sz="2000"/>
          </a:p>
          <a:p>
            <a:pPr indent="0" lvl="0" marL="0" rtl="0" algn="l">
              <a:lnSpc>
                <a:spcPct val="90000"/>
              </a:lnSpc>
              <a:spcBef>
                <a:spcPts val="0"/>
              </a:spcBef>
              <a:spcAft>
                <a:spcPts val="0"/>
              </a:spcAft>
              <a:buClr>
                <a:schemeClr val="dk1"/>
              </a:buClr>
              <a:buSzPts val="2800"/>
              <a:buNone/>
            </a:pPr>
            <a:r>
              <a:rPr lang="en-US" sz="2000"/>
              <a:t>Zawadi Sankofa (Policy Writer, 2024)</a:t>
            </a:r>
            <a:endParaRPr sz="2000"/>
          </a:p>
          <a:p>
            <a:pPr indent="0" lvl="0" marL="0" rtl="0" algn="l">
              <a:lnSpc>
                <a:spcPct val="90000"/>
              </a:lnSpc>
              <a:spcBef>
                <a:spcPts val="0"/>
              </a:spcBef>
              <a:spcAft>
                <a:spcPts val="0"/>
              </a:spcAft>
              <a:buClr>
                <a:schemeClr val="dk1"/>
              </a:buClr>
              <a:buSzPts val="2800"/>
              <a:buNone/>
            </a:pPr>
            <a:r>
              <a:rPr lang="en-US" sz="2000"/>
              <a:t>Ciara Byrne (Engagement Chair, 2024)</a:t>
            </a:r>
            <a:endParaRPr sz="2000"/>
          </a:p>
          <a:p>
            <a:pPr indent="0" lvl="0" marL="0" rtl="0" algn="l">
              <a:lnSpc>
                <a:spcPct val="90000"/>
              </a:lnSpc>
              <a:spcBef>
                <a:spcPts val="0"/>
              </a:spcBef>
              <a:spcAft>
                <a:spcPts val="0"/>
              </a:spcAft>
              <a:buClr>
                <a:schemeClr val="dk1"/>
              </a:buClr>
              <a:buSzPts val="2800"/>
              <a:buNone/>
            </a:pPr>
            <a:r>
              <a:t/>
            </a:r>
            <a:endParaRPr sz="2000"/>
          </a:p>
          <a:p>
            <a:pPr indent="0" lvl="0" marL="0" rtl="0" algn="l">
              <a:lnSpc>
                <a:spcPct val="90000"/>
              </a:lnSpc>
              <a:spcBef>
                <a:spcPts val="0"/>
              </a:spcBef>
              <a:spcAft>
                <a:spcPts val="0"/>
              </a:spcAft>
              <a:buClr>
                <a:schemeClr val="dk1"/>
              </a:buClr>
              <a:buSzPts val="2800"/>
              <a:buNone/>
            </a:pPr>
            <a:r>
              <a:rPr b="1" lang="en-US" sz="2000"/>
              <a:t>Past Board Members</a:t>
            </a:r>
            <a:endParaRPr b="1" sz="2000"/>
          </a:p>
          <a:p>
            <a:pPr indent="0" lvl="0" marL="0" rtl="0" algn="l">
              <a:lnSpc>
                <a:spcPct val="90000"/>
              </a:lnSpc>
              <a:spcBef>
                <a:spcPts val="0"/>
              </a:spcBef>
              <a:spcAft>
                <a:spcPts val="0"/>
              </a:spcAft>
              <a:buClr>
                <a:schemeClr val="dk1"/>
              </a:buClr>
              <a:buSzPts val="2800"/>
              <a:buNone/>
            </a:pPr>
            <a:r>
              <a:rPr lang="en-US" sz="2000"/>
              <a:t>Alyssa Meyer (Access Chair, 2023)</a:t>
            </a:r>
            <a:endParaRPr sz="2000"/>
          </a:p>
          <a:p>
            <a:pPr indent="0" lvl="0" marL="0" rtl="0" algn="l">
              <a:lnSpc>
                <a:spcPct val="90000"/>
              </a:lnSpc>
              <a:spcBef>
                <a:spcPts val="0"/>
              </a:spcBef>
              <a:spcAft>
                <a:spcPts val="0"/>
              </a:spcAft>
              <a:buClr>
                <a:schemeClr val="dk1"/>
              </a:buClr>
              <a:buSzPts val="2800"/>
              <a:buNone/>
            </a:pPr>
            <a:r>
              <a:rPr lang="en-US" sz="2000"/>
              <a:t>Hannah Cirincione (Secretary, 2022-2023)</a:t>
            </a:r>
            <a:endParaRPr sz="2000"/>
          </a:p>
          <a:p>
            <a:pPr indent="0" lvl="0" marL="0" rtl="0" algn="l">
              <a:lnSpc>
                <a:spcPct val="90000"/>
              </a:lnSpc>
              <a:spcBef>
                <a:spcPts val="0"/>
              </a:spcBef>
              <a:spcAft>
                <a:spcPts val="0"/>
              </a:spcAft>
              <a:buClr>
                <a:schemeClr val="dk1"/>
              </a:buClr>
              <a:buSzPts val="2800"/>
              <a:buNone/>
            </a:pPr>
            <a:r>
              <a:rPr lang="en-US" sz="2000"/>
              <a:t>Haydr Dutta (Treasurer, 2022-2023)</a:t>
            </a:r>
            <a:endParaRPr sz="2000"/>
          </a:p>
          <a:p>
            <a:pPr indent="0" lvl="0" marL="0" rtl="0" algn="l">
              <a:lnSpc>
                <a:spcPct val="90000"/>
              </a:lnSpc>
              <a:spcBef>
                <a:spcPts val="1000"/>
              </a:spcBef>
              <a:spcAft>
                <a:spcPts val="0"/>
              </a:spcAft>
              <a:buClr>
                <a:schemeClr val="dk1"/>
              </a:buClr>
              <a:buSzPts val="2800"/>
              <a:buNone/>
            </a:pPr>
            <a:r>
              <a:rPr b="1" lang="en-US" sz="2000"/>
              <a:t>And to all the members of the </a:t>
            </a:r>
            <a:endParaRPr b="1" sz="2000"/>
          </a:p>
          <a:p>
            <a:pPr indent="0" lvl="0" marL="0" rtl="0" algn="l">
              <a:lnSpc>
                <a:spcPct val="90000"/>
              </a:lnSpc>
              <a:spcBef>
                <a:spcPts val="1000"/>
              </a:spcBef>
              <a:spcAft>
                <a:spcPts val="0"/>
              </a:spcAft>
              <a:buClr>
                <a:schemeClr val="dk1"/>
              </a:buClr>
              <a:buSzPts val="2800"/>
              <a:buNone/>
            </a:pPr>
            <a:r>
              <a:rPr b="1" lang="en-US" sz="2000"/>
              <a:t>Disabled Coalition! </a:t>
            </a:r>
            <a:endParaRPr b="1" sz="2000"/>
          </a:p>
          <a:p>
            <a:pPr indent="0" lvl="0" marL="0" rtl="0" algn="l">
              <a:lnSpc>
                <a:spcPct val="90000"/>
              </a:lnSpc>
              <a:spcBef>
                <a:spcPts val="1000"/>
              </a:spcBef>
              <a:spcAft>
                <a:spcPts val="0"/>
              </a:spcAft>
              <a:buClr>
                <a:schemeClr val="dk1"/>
              </a:buClr>
              <a:buSzPts val="2800"/>
              <a:buNone/>
            </a:pPr>
            <a:r>
              <a:t/>
            </a:r>
            <a:endParaRPr sz="2000"/>
          </a:p>
          <a:p>
            <a:pPr indent="0" lvl="0" marL="0" rtl="0" algn="l">
              <a:lnSpc>
                <a:spcPct val="90000"/>
              </a:lnSpc>
              <a:spcBef>
                <a:spcPts val="1000"/>
              </a:spcBef>
              <a:spcAft>
                <a:spcPts val="0"/>
              </a:spcAft>
              <a:buClr>
                <a:schemeClr val="dk1"/>
              </a:buClr>
              <a:buSzPts val="2800"/>
              <a:buNone/>
            </a:pPr>
            <a:r>
              <a:t/>
            </a:r>
            <a:endParaRPr sz="2000"/>
          </a:p>
        </p:txBody>
      </p:sp>
      <p:sp>
        <p:nvSpPr>
          <p:cNvPr id="652" name="Google Shape;652;p25"/>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3" name="Google Shape;653;p25"/>
          <p:cNvSpPr txBox="1"/>
          <p:nvPr>
            <p:ph idx="1" type="body"/>
          </p:nvPr>
        </p:nvSpPr>
        <p:spPr>
          <a:xfrm>
            <a:off x="6652425" y="1138000"/>
            <a:ext cx="5299800" cy="48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sz="1900"/>
              <a:t>Campus Partners</a:t>
            </a:r>
            <a:endParaRPr b="1" sz="1900"/>
          </a:p>
          <a:p>
            <a:pPr indent="0" lvl="0" marL="0" rtl="0" algn="l">
              <a:lnSpc>
                <a:spcPct val="90000"/>
              </a:lnSpc>
              <a:spcBef>
                <a:spcPts val="0"/>
              </a:spcBef>
              <a:spcAft>
                <a:spcPts val="0"/>
              </a:spcAft>
              <a:buClr>
                <a:schemeClr val="dk1"/>
              </a:buClr>
              <a:buSzPts val="2800"/>
              <a:buNone/>
            </a:pPr>
            <a:r>
              <a:rPr lang="en-US" sz="1900"/>
              <a:t>Penn Wellness</a:t>
            </a:r>
            <a:endParaRPr sz="1900"/>
          </a:p>
          <a:p>
            <a:pPr indent="0" lvl="0" marL="0" rtl="0" algn="l">
              <a:lnSpc>
                <a:spcPct val="90000"/>
              </a:lnSpc>
              <a:spcBef>
                <a:spcPts val="0"/>
              </a:spcBef>
              <a:spcAft>
                <a:spcPts val="0"/>
              </a:spcAft>
              <a:buClr>
                <a:schemeClr val="dk1"/>
              </a:buClr>
              <a:buSzPts val="2800"/>
              <a:buNone/>
            </a:pPr>
            <a:r>
              <a:rPr lang="en-US" sz="1900"/>
              <a:t>University Life </a:t>
            </a:r>
            <a:endParaRPr i="1" sz="1900"/>
          </a:p>
          <a:p>
            <a:pPr indent="457200" lvl="0" marL="0" rtl="0" algn="l">
              <a:lnSpc>
                <a:spcPct val="90000"/>
              </a:lnSpc>
              <a:spcBef>
                <a:spcPts val="0"/>
              </a:spcBef>
              <a:spcAft>
                <a:spcPts val="0"/>
              </a:spcAft>
              <a:buClr>
                <a:schemeClr val="dk1"/>
              </a:buClr>
              <a:buSzPts val="2800"/>
              <a:buNone/>
            </a:pPr>
            <a:r>
              <a:rPr i="1" lang="en-US" sz="1900"/>
              <a:t>Hikaru ‘Karu’ Kozuma</a:t>
            </a:r>
            <a:endParaRPr i="1" sz="1900"/>
          </a:p>
          <a:p>
            <a:pPr indent="457200" lvl="0" marL="0" rtl="0" algn="l">
              <a:lnSpc>
                <a:spcPct val="90000"/>
              </a:lnSpc>
              <a:spcBef>
                <a:spcPts val="0"/>
              </a:spcBef>
              <a:spcAft>
                <a:spcPts val="0"/>
              </a:spcAft>
              <a:buClr>
                <a:schemeClr val="dk1"/>
              </a:buClr>
              <a:buSzPts val="2800"/>
              <a:buNone/>
            </a:pPr>
            <a:r>
              <a:rPr i="1" lang="en-US" sz="1900"/>
              <a:t>Sharon Smith</a:t>
            </a:r>
            <a:endParaRPr i="1" sz="1900"/>
          </a:p>
          <a:p>
            <a:pPr indent="457200" lvl="0" marL="0" rtl="0" algn="l">
              <a:lnSpc>
                <a:spcPct val="90000"/>
              </a:lnSpc>
              <a:spcBef>
                <a:spcPts val="0"/>
              </a:spcBef>
              <a:spcAft>
                <a:spcPts val="0"/>
              </a:spcAft>
              <a:buClr>
                <a:schemeClr val="dk1"/>
              </a:buClr>
              <a:buSzPts val="2800"/>
              <a:buNone/>
            </a:pPr>
            <a:r>
              <a:rPr i="1" lang="en-US" sz="1900"/>
              <a:t>Will Atkins </a:t>
            </a:r>
            <a:endParaRPr i="1" sz="1900"/>
          </a:p>
          <a:p>
            <a:pPr indent="0" lvl="0" marL="0" rtl="0" algn="l">
              <a:lnSpc>
                <a:spcPct val="90000"/>
              </a:lnSpc>
              <a:spcBef>
                <a:spcPts val="0"/>
              </a:spcBef>
              <a:spcAft>
                <a:spcPts val="0"/>
              </a:spcAft>
              <a:buClr>
                <a:schemeClr val="dk1"/>
              </a:buClr>
              <a:buSzPts val="2800"/>
              <a:buNone/>
            </a:pPr>
            <a:r>
              <a:rPr lang="en-US" sz="1900"/>
              <a:t>Weingarten Center</a:t>
            </a:r>
            <a:endParaRPr sz="1900"/>
          </a:p>
          <a:p>
            <a:pPr indent="0" lvl="0" marL="0" rtl="0" algn="l">
              <a:lnSpc>
                <a:spcPct val="90000"/>
              </a:lnSpc>
              <a:spcBef>
                <a:spcPts val="0"/>
              </a:spcBef>
              <a:spcAft>
                <a:spcPts val="0"/>
              </a:spcAft>
              <a:buClr>
                <a:schemeClr val="dk1"/>
              </a:buClr>
              <a:buSzPts val="2800"/>
              <a:buNone/>
            </a:pPr>
            <a:r>
              <a:rPr lang="en-US" sz="1900"/>
              <a:t>	</a:t>
            </a:r>
            <a:r>
              <a:rPr i="1" lang="en-US" sz="1900"/>
              <a:t>Jane Holohan </a:t>
            </a:r>
            <a:endParaRPr i="1" sz="1900"/>
          </a:p>
          <a:p>
            <a:pPr indent="0" lvl="0" marL="0" rtl="0" algn="l">
              <a:lnSpc>
                <a:spcPct val="90000"/>
              </a:lnSpc>
              <a:spcBef>
                <a:spcPts val="0"/>
              </a:spcBef>
              <a:spcAft>
                <a:spcPts val="0"/>
              </a:spcAft>
              <a:buClr>
                <a:schemeClr val="dk1"/>
              </a:buClr>
              <a:buSzPts val="2800"/>
              <a:buNone/>
            </a:pPr>
            <a:r>
              <a:rPr i="1" lang="en-US" sz="1900"/>
              <a:t>	Aaron Spector </a:t>
            </a:r>
            <a:endParaRPr i="1" sz="1900"/>
          </a:p>
          <a:p>
            <a:pPr indent="0" lvl="0" marL="0" rtl="0" algn="l">
              <a:lnSpc>
                <a:spcPct val="90000"/>
              </a:lnSpc>
              <a:spcBef>
                <a:spcPts val="0"/>
              </a:spcBef>
              <a:spcAft>
                <a:spcPts val="0"/>
              </a:spcAft>
              <a:buClr>
                <a:schemeClr val="dk1"/>
              </a:buClr>
              <a:buSzPts val="2800"/>
              <a:buNone/>
            </a:pPr>
            <a:r>
              <a:rPr lang="en-US" sz="1900"/>
              <a:t>Training </a:t>
            </a:r>
            <a:r>
              <a:rPr lang="en-US" sz="1900">
                <a:extLst>
                  <a:ext uri="http://customooxmlschemas.google.com/">
                    <go:slidesCustomData xmlns:go="http://customooxmlschemas.google.com/" textRoundtripDataId="9"/>
                  </a:ext>
                </a:extLst>
              </a:rPr>
              <a:t>Advocacy</a:t>
            </a:r>
            <a:r>
              <a:rPr lang="en-US" sz="1900"/>
              <a:t> Alliance </a:t>
            </a:r>
            <a:endParaRPr sz="1900"/>
          </a:p>
          <a:p>
            <a:pPr indent="0" lvl="0" marL="0" rtl="0" algn="l">
              <a:lnSpc>
                <a:spcPct val="90000"/>
              </a:lnSpc>
              <a:spcBef>
                <a:spcPts val="0"/>
              </a:spcBef>
              <a:spcAft>
                <a:spcPts val="0"/>
              </a:spcAft>
              <a:buClr>
                <a:schemeClr val="dk1"/>
              </a:buClr>
              <a:buSzPts val="2800"/>
              <a:buNone/>
            </a:pPr>
            <a:r>
              <a:rPr lang="en-US" sz="1900"/>
              <a:t>	</a:t>
            </a:r>
            <a:r>
              <a:rPr i="1" lang="en-US" sz="1900"/>
              <a:t>Dan Kessler </a:t>
            </a:r>
            <a:endParaRPr i="1" sz="1900"/>
          </a:p>
          <a:p>
            <a:pPr indent="0" lvl="0" marL="0" rtl="0" algn="l">
              <a:lnSpc>
                <a:spcPct val="90000"/>
              </a:lnSpc>
              <a:spcBef>
                <a:spcPts val="0"/>
              </a:spcBef>
              <a:spcAft>
                <a:spcPts val="0"/>
              </a:spcAft>
              <a:buClr>
                <a:schemeClr val="dk1"/>
              </a:buClr>
              <a:buSzPts val="2800"/>
              <a:buNone/>
            </a:pPr>
            <a:r>
              <a:rPr b="1" lang="en-US" sz="1900"/>
              <a:t>Student Groups</a:t>
            </a:r>
            <a:endParaRPr b="1" sz="1900"/>
          </a:p>
          <a:p>
            <a:pPr indent="0" lvl="0" marL="0" rtl="0" algn="l">
              <a:lnSpc>
                <a:spcPct val="90000"/>
              </a:lnSpc>
              <a:spcBef>
                <a:spcPts val="0"/>
              </a:spcBef>
              <a:spcAft>
                <a:spcPts val="0"/>
              </a:spcAft>
              <a:buClr>
                <a:schemeClr val="dk1"/>
              </a:buClr>
              <a:buSzPts val="2800"/>
              <a:buNone/>
            </a:pPr>
            <a:r>
              <a:rPr lang="en-US" sz="1900"/>
              <a:t>Dean’s Advisory Board for the College of Arts and Sciences</a:t>
            </a:r>
            <a:endParaRPr sz="1900"/>
          </a:p>
          <a:p>
            <a:pPr indent="0" lvl="0" marL="0" rtl="0" algn="l">
              <a:lnSpc>
                <a:spcPct val="90000"/>
              </a:lnSpc>
              <a:spcBef>
                <a:spcPts val="0"/>
              </a:spcBef>
              <a:spcAft>
                <a:spcPts val="0"/>
              </a:spcAft>
              <a:buClr>
                <a:schemeClr val="dk1"/>
              </a:buClr>
              <a:buSzPts val="2800"/>
              <a:buNone/>
            </a:pPr>
            <a:r>
              <a:rPr lang="en-US" sz="1900"/>
              <a:t>Advocates for Neurodiversity (AND)</a:t>
            </a:r>
            <a:endParaRPr sz="1900"/>
          </a:p>
          <a:p>
            <a:pPr indent="0" lvl="0" marL="0" rtl="0" algn="l">
              <a:lnSpc>
                <a:spcPct val="90000"/>
              </a:lnSpc>
              <a:spcBef>
                <a:spcPts val="0"/>
              </a:spcBef>
              <a:spcAft>
                <a:spcPts val="0"/>
              </a:spcAft>
              <a:buClr>
                <a:schemeClr val="dk1"/>
              </a:buClr>
              <a:buSzPts val="2800"/>
              <a:buNone/>
            </a:pPr>
            <a:r>
              <a:rPr lang="en-US" sz="1900"/>
              <a:t>Stutter Strong </a:t>
            </a:r>
            <a:endParaRPr sz="1900"/>
          </a:p>
          <a:p>
            <a:pPr indent="0" lvl="0" marL="0" rtl="0" algn="l">
              <a:lnSpc>
                <a:spcPct val="90000"/>
              </a:lnSpc>
              <a:spcBef>
                <a:spcPts val="0"/>
              </a:spcBef>
              <a:spcAft>
                <a:spcPts val="0"/>
              </a:spcAft>
              <a:buClr>
                <a:schemeClr val="dk1"/>
              </a:buClr>
              <a:buSzPts val="2800"/>
              <a:buNone/>
            </a:pPr>
            <a:r>
              <a:rPr lang="en-US" sz="1900"/>
              <a:t>Disabled &amp; Allied Law Students (DALSA)</a:t>
            </a:r>
            <a:endParaRPr sz="1900"/>
          </a:p>
          <a:p>
            <a:pPr indent="0" lvl="0" marL="0" rtl="0" algn="l">
              <a:lnSpc>
                <a:spcPct val="90000"/>
              </a:lnSpc>
              <a:spcBef>
                <a:spcPts val="0"/>
              </a:spcBef>
              <a:spcAft>
                <a:spcPts val="0"/>
              </a:spcAft>
              <a:buClr>
                <a:schemeClr val="dk1"/>
              </a:buClr>
              <a:buSzPts val="2800"/>
              <a:buNone/>
            </a:pPr>
            <a:r>
              <a:rPr lang="en-US" sz="1900"/>
              <a:t>Wharton’s Disability Empowerment and Action League (DEAL)</a:t>
            </a:r>
            <a:endParaRPr sz="1900"/>
          </a:p>
          <a:p>
            <a:pPr indent="0" lvl="0" marL="0" rtl="0" algn="l">
              <a:lnSpc>
                <a:spcPct val="90000"/>
              </a:lnSpc>
              <a:spcBef>
                <a:spcPts val="0"/>
              </a:spcBef>
              <a:spcAft>
                <a:spcPts val="0"/>
              </a:spcAft>
              <a:buClr>
                <a:schemeClr val="dk1"/>
              </a:buClr>
              <a:buSzPts val="2800"/>
              <a:buNone/>
            </a:pPr>
            <a:r>
              <a:t/>
            </a:r>
            <a:endParaRPr sz="1900"/>
          </a:p>
          <a:p>
            <a:pPr indent="457200" lvl="0" marL="0" rtl="0" algn="l">
              <a:lnSpc>
                <a:spcPct val="90000"/>
              </a:lnSpc>
              <a:spcBef>
                <a:spcPts val="0"/>
              </a:spcBef>
              <a:spcAft>
                <a:spcPts val="0"/>
              </a:spcAft>
              <a:buClr>
                <a:schemeClr val="dk1"/>
              </a:buClr>
              <a:buSzPts val="2800"/>
              <a:buNone/>
            </a:pPr>
            <a:r>
              <a:t/>
            </a:r>
            <a:endParaRPr i="1" sz="1900"/>
          </a:p>
          <a:p>
            <a:pPr indent="0" lvl="0" marL="0" rtl="0" algn="l">
              <a:lnSpc>
                <a:spcPct val="90000"/>
              </a:lnSpc>
              <a:spcBef>
                <a:spcPts val="1000"/>
              </a:spcBef>
              <a:spcAft>
                <a:spcPts val="0"/>
              </a:spcAft>
              <a:buClr>
                <a:schemeClr val="dk1"/>
              </a:buClr>
              <a:buSzPts val="2800"/>
              <a:buNone/>
            </a:pPr>
            <a:r>
              <a:t/>
            </a:r>
            <a:endParaRPr sz="1900"/>
          </a:p>
          <a:p>
            <a:pPr indent="0" lvl="0" marL="0" rtl="0" algn="l">
              <a:lnSpc>
                <a:spcPct val="90000"/>
              </a:lnSpc>
              <a:spcBef>
                <a:spcPts val="1000"/>
              </a:spcBef>
              <a:spcAft>
                <a:spcPts val="0"/>
              </a:spcAft>
              <a:buClr>
                <a:schemeClr val="dk1"/>
              </a:buClr>
              <a:buSzPts val="2800"/>
              <a:buNone/>
            </a:pPr>
            <a:r>
              <a:t/>
            </a:r>
            <a:endParaRPr sz="1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2be335be7bc_0_7"/>
          <p:cNvSpPr txBox="1"/>
          <p:nvPr>
            <p:ph type="ctrTitle"/>
          </p:nvPr>
        </p:nvSpPr>
        <p:spPr>
          <a:xfrm>
            <a:off x="1167494" y="1122363"/>
            <a:ext cx="6220200" cy="2387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Questions? </a:t>
            </a:r>
            <a:endParaRPr/>
          </a:p>
        </p:txBody>
      </p:sp>
      <p:sp>
        <p:nvSpPr>
          <p:cNvPr id="659" name="Google Shape;659;g2be335be7bc_0_7"/>
          <p:cNvSpPr txBox="1"/>
          <p:nvPr>
            <p:ph idx="1" type="subTitle"/>
          </p:nvPr>
        </p:nvSpPr>
        <p:spPr>
          <a:xfrm>
            <a:off x="1167493" y="3602038"/>
            <a:ext cx="6220200" cy="224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Instagram - @TheDisabledCoalition</a:t>
            </a:r>
            <a:endParaRPr/>
          </a:p>
          <a:p>
            <a:pPr indent="0" lvl="0" marL="0" rtl="0" algn="l">
              <a:lnSpc>
                <a:spcPct val="90000"/>
              </a:lnSpc>
              <a:spcBef>
                <a:spcPts val="0"/>
              </a:spcBef>
              <a:spcAft>
                <a:spcPts val="0"/>
              </a:spcAft>
              <a:buClr>
                <a:schemeClr val="dk1"/>
              </a:buClr>
              <a:buSzPts val="2800"/>
              <a:buNone/>
            </a:pPr>
            <a:r>
              <a:rPr lang="en-US"/>
              <a:t>Email - disabledcoalition@gmail.com</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Lex - lexsare@sas.upenn.edu</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extLst>
                  <a:ext uri="http://customooxmlschemas.google.com/">
                    <go:slidesCustomData xmlns:go="http://customooxmlschemas.google.com/" textRoundtripDataId="10"/>
                  </a:ext>
                </a:extLst>
              </a:rPr>
              <a:t>Dale</a:t>
            </a:r>
            <a:r>
              <a:rPr lang="en-US"/>
              <a:t> - brokawd@pennmedicine.edu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be593bc9b3_0_19"/>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g2be593bc9b3_0_19"/>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The Disabled Coalition (DisCo)</a:t>
            </a:r>
            <a:r>
              <a:rPr lang="en-US"/>
              <a:t>  </a:t>
            </a:r>
            <a:endParaRPr/>
          </a:p>
        </p:txBody>
      </p:sp>
      <p:sp>
        <p:nvSpPr>
          <p:cNvPr id="399" name="Google Shape;399;g2be593bc9b3_0_19"/>
          <p:cNvSpPr txBox="1"/>
          <p:nvPr>
            <p:ph idx="1" type="body"/>
          </p:nvPr>
        </p:nvSpPr>
        <p:spPr>
          <a:xfrm>
            <a:off x="5905500" y="1851850"/>
            <a:ext cx="4943100" cy="4580700"/>
          </a:xfrm>
          <a:prstGeom prst="rect">
            <a:avLst/>
          </a:prstGeom>
          <a:noFill/>
          <a:ln>
            <a:noFill/>
          </a:ln>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Founded in 2022 for undergraduate and graduate students with disabilities</a:t>
            </a:r>
            <a:endParaRPr/>
          </a:p>
          <a:p>
            <a:pPr indent="-406400" lvl="0" marL="457200" rtl="0" algn="l">
              <a:spcBef>
                <a:spcPts val="1000"/>
              </a:spcBef>
              <a:spcAft>
                <a:spcPts val="0"/>
              </a:spcAft>
              <a:buSzPts val="2800"/>
              <a:buChar char="●"/>
            </a:pPr>
            <a:r>
              <a:rPr lang="en-US"/>
              <a:t>Serves undergraduate, graduate, and professional students at the University of Pennsylvania</a:t>
            </a:r>
            <a:endParaRPr/>
          </a:p>
          <a:p>
            <a:pPr indent="0" lvl="0" marL="0" rtl="0" algn="l">
              <a:spcBef>
                <a:spcPts val="1000"/>
              </a:spcBef>
              <a:spcAft>
                <a:spcPts val="0"/>
              </a:spcAft>
              <a:buClr>
                <a:schemeClr val="dk1"/>
              </a:buClr>
              <a:buSzPts val="1100"/>
              <a:buNone/>
            </a:pPr>
            <a:r>
              <a:t/>
            </a:r>
            <a:endParaRPr/>
          </a:p>
        </p:txBody>
      </p:sp>
      <p:sp>
        <p:nvSpPr>
          <p:cNvPr id="400" name="Google Shape;400;g2be593bc9b3_0_19"/>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ircular log with blue trim. In the center of the logo is a shiny disco ball. The words &quot;DisCo&quot; are printed in playful font over the disco ball. Around the periphery printed in bold capital letters reads, &quot;The Disabled Coalition EST. 2022.&quot;" id="401" name="Google Shape;401;g2be593bc9b3_0_19"/>
          <p:cNvPicPr preferRelativeResize="0"/>
          <p:nvPr/>
        </p:nvPicPr>
        <p:blipFill>
          <a:blip r:embed="rId3">
            <a:alphaModFix/>
          </a:blip>
          <a:stretch>
            <a:fillRect/>
          </a:stretch>
        </p:blipFill>
        <p:spPr>
          <a:xfrm>
            <a:off x="1167500" y="1706508"/>
            <a:ext cx="4587176" cy="4580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be593bc9b3_0_11"/>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7" name="Google Shape;407;g2be593bc9b3_0_11"/>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The Disabled Coalition (DisCo)</a:t>
            </a:r>
            <a:r>
              <a:rPr lang="en-US"/>
              <a:t> </a:t>
            </a:r>
            <a:r>
              <a:rPr lang="en-US"/>
              <a:t>  </a:t>
            </a:r>
            <a:endParaRPr/>
          </a:p>
        </p:txBody>
      </p:sp>
      <p:sp>
        <p:nvSpPr>
          <p:cNvPr id="408" name="Google Shape;408;g2be593bc9b3_0_11"/>
          <p:cNvSpPr txBox="1"/>
          <p:nvPr>
            <p:ph idx="1" type="body"/>
          </p:nvPr>
        </p:nvSpPr>
        <p:spPr>
          <a:xfrm>
            <a:off x="5753100" y="1858975"/>
            <a:ext cx="5701800" cy="4580700"/>
          </a:xfrm>
          <a:prstGeom prst="rect">
            <a:avLst/>
          </a:prstGeom>
          <a:noFill/>
          <a:ln>
            <a:noFill/>
          </a:ln>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DisCo was formed in r</a:t>
            </a:r>
            <a:r>
              <a:rPr lang="en-US"/>
              <a:t>esponse to absence of active student organization dedicated to disabled </a:t>
            </a:r>
            <a:r>
              <a:rPr lang="en-US"/>
              <a:t>students f</a:t>
            </a:r>
            <a:r>
              <a:rPr lang="en-US"/>
              <a:t>ollowing the pandemic</a:t>
            </a:r>
            <a:endParaRPr/>
          </a:p>
          <a:p>
            <a:pPr indent="-406400" lvl="0" marL="457200" rtl="0" algn="l">
              <a:spcBef>
                <a:spcPts val="1000"/>
              </a:spcBef>
              <a:spcAft>
                <a:spcPts val="1000"/>
              </a:spcAft>
              <a:buSzPts val="2800"/>
              <a:buChar char="●"/>
            </a:pPr>
            <a:r>
              <a:rPr lang="en-US"/>
              <a:t>DisCo’s original mission was to provide a space for community– but has evolved into a larger </a:t>
            </a:r>
            <a:r>
              <a:rPr lang="en-US"/>
              <a:t>advocacy</a:t>
            </a:r>
            <a:r>
              <a:rPr lang="en-US"/>
              <a:t> organization </a:t>
            </a:r>
            <a:endParaRPr/>
          </a:p>
        </p:txBody>
      </p:sp>
      <p:sp>
        <p:nvSpPr>
          <p:cNvPr id="409" name="Google Shape;409;g2be593bc9b3_0_11"/>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ircular log with blue trim. In the center of the logo is a shiny disco ball. The words &quot;DisCo&quot; are printed in playful font over the disco ball. Around the periphery printed in bold capital letters reads, &quot;The Disabled Coalition EST. 2022.&quot;" id="410" name="Google Shape;410;g2be593bc9b3_0_11"/>
          <p:cNvPicPr preferRelativeResize="0"/>
          <p:nvPr/>
        </p:nvPicPr>
        <p:blipFill>
          <a:blip r:embed="rId3">
            <a:alphaModFix/>
          </a:blip>
          <a:stretch>
            <a:fillRect/>
          </a:stretch>
        </p:blipFill>
        <p:spPr>
          <a:xfrm>
            <a:off x="1167500" y="1706508"/>
            <a:ext cx="4587176" cy="4580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be593bc9b3_0_27"/>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g2be593bc9b3_0_27"/>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What’s in our name? </a:t>
            </a:r>
            <a:r>
              <a:rPr lang="en-US"/>
              <a:t>   </a:t>
            </a:r>
            <a:endParaRPr/>
          </a:p>
        </p:txBody>
      </p:sp>
      <p:sp>
        <p:nvSpPr>
          <p:cNvPr id="417" name="Google Shape;417;g2be593bc9b3_0_27"/>
          <p:cNvSpPr txBox="1"/>
          <p:nvPr>
            <p:ph idx="1" type="body"/>
          </p:nvPr>
        </p:nvSpPr>
        <p:spPr>
          <a:xfrm>
            <a:off x="1114200" y="1782900"/>
            <a:ext cx="10344600" cy="4694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b="1" i="1" lang="en-US"/>
              <a:t>The Disabled</a:t>
            </a:r>
            <a:r>
              <a:rPr b="1" lang="en-US"/>
              <a:t> </a:t>
            </a:r>
            <a:r>
              <a:rPr b="1" i="1" lang="en-US"/>
              <a:t>Coalition </a:t>
            </a:r>
            <a:r>
              <a:rPr lang="en-US"/>
              <a:t>(rather than Coalition of Students with </a:t>
            </a:r>
            <a:r>
              <a:rPr lang="en-US"/>
              <a:t>Disabilities</a:t>
            </a:r>
            <a:r>
              <a:rPr lang="en-US"/>
              <a:t>) centers an identity-focused definition of our organization</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i="1" lang="en-US"/>
              <a:t>The Disabled Coalition</a:t>
            </a:r>
            <a:r>
              <a:rPr i="1" lang="en-US"/>
              <a:t> </a:t>
            </a:r>
            <a:r>
              <a:rPr lang="en-US"/>
              <a:t>challenges implicit associations by refusing to be merely the opposite of an “abled” coalition</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i="1" lang="en-US"/>
              <a:t>The Disabled Coalition</a:t>
            </a:r>
            <a:r>
              <a:rPr i="1" lang="en-US"/>
              <a:t> </a:t>
            </a:r>
            <a:r>
              <a:rPr lang="en-US"/>
              <a:t>represents an active and vibrant community dedicated to increasing equity on our campus and throughout our communities</a:t>
            </a:r>
            <a:endParaRPr/>
          </a:p>
        </p:txBody>
      </p:sp>
      <p:sp>
        <p:nvSpPr>
          <p:cNvPr id="418" name="Google Shape;418;g2be593bc9b3_0_27"/>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be593bc9b3_0_960"/>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g2be593bc9b3_0_960"/>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Who does the </a:t>
            </a:r>
            <a:endParaRPr/>
          </a:p>
          <a:p>
            <a:pPr indent="0" lvl="0" marL="0" rtl="0" algn="l">
              <a:lnSpc>
                <a:spcPct val="90000"/>
              </a:lnSpc>
              <a:spcBef>
                <a:spcPts val="0"/>
              </a:spcBef>
              <a:spcAft>
                <a:spcPts val="0"/>
              </a:spcAft>
              <a:buClr>
                <a:schemeClr val="dk1"/>
              </a:buClr>
              <a:buSzPts val="4800"/>
              <a:buFont typeface="Arial"/>
              <a:buNone/>
            </a:pPr>
            <a:r>
              <a:rPr lang="en-US"/>
              <a:t>Disabled Coalition Represent</a:t>
            </a:r>
            <a:r>
              <a:rPr lang="en-US"/>
              <a:t>?    </a:t>
            </a:r>
            <a:endParaRPr/>
          </a:p>
        </p:txBody>
      </p:sp>
      <p:sp>
        <p:nvSpPr>
          <p:cNvPr id="425" name="Google Shape;425;g2be593bc9b3_0_960"/>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n umbrella representing the Disabled Coalition covers three intersecting bubbles labeled &quot;Disability&quot;, &quot;Chronic Illness&quot;, &quot;Neurodiversity&quot;. &quot;Disability&quot; is fully encompassed by the umbrella but &quot;Chronic Illness&quot; and &quot;Neurodiversity&quot; are only partially covered." id="426" name="Google Shape;426;g2be593bc9b3_0_960"/>
          <p:cNvPicPr preferRelativeResize="0"/>
          <p:nvPr/>
        </p:nvPicPr>
        <p:blipFill>
          <a:blip r:embed="rId3">
            <a:alphaModFix/>
          </a:blip>
          <a:stretch>
            <a:fillRect/>
          </a:stretch>
        </p:blipFill>
        <p:spPr>
          <a:xfrm>
            <a:off x="1283175" y="1706700"/>
            <a:ext cx="4139248" cy="4846501"/>
          </a:xfrm>
          <a:prstGeom prst="rect">
            <a:avLst/>
          </a:prstGeom>
          <a:noFill/>
          <a:ln>
            <a:noFill/>
          </a:ln>
        </p:spPr>
      </p:pic>
      <p:sp>
        <p:nvSpPr>
          <p:cNvPr id="427" name="Google Shape;427;g2be593bc9b3_0_960"/>
          <p:cNvSpPr txBox="1"/>
          <p:nvPr>
            <p:ph idx="1" type="body"/>
          </p:nvPr>
        </p:nvSpPr>
        <p:spPr>
          <a:xfrm>
            <a:off x="5988300" y="1839600"/>
            <a:ext cx="5701800" cy="4580700"/>
          </a:xfrm>
          <a:prstGeom prst="rect">
            <a:avLst/>
          </a:prstGeom>
          <a:noFill/>
          <a:ln>
            <a:noFill/>
          </a:ln>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DisCo strives to represent students who </a:t>
            </a:r>
            <a:r>
              <a:rPr lang="en-US"/>
              <a:t>access</a:t>
            </a:r>
            <a:r>
              <a:rPr lang="en-US"/>
              <a:t> accommodations on campus </a:t>
            </a:r>
            <a:endParaRPr/>
          </a:p>
          <a:p>
            <a:pPr indent="-406400" lvl="0" marL="457200" rtl="0" algn="l">
              <a:spcBef>
                <a:spcPts val="1000"/>
              </a:spcBef>
              <a:spcAft>
                <a:spcPts val="0"/>
              </a:spcAft>
              <a:buSzPts val="2800"/>
              <a:buChar char="●"/>
            </a:pPr>
            <a:r>
              <a:rPr lang="en-US"/>
              <a:t>“Disabled” is an identity that does not resonate with every individual - and </a:t>
            </a:r>
            <a:r>
              <a:rPr lang="en-US"/>
              <a:t>intersecting identities exist </a:t>
            </a:r>
            <a:endParaRPr/>
          </a:p>
          <a:p>
            <a:pPr indent="-406400" lvl="0" marL="457200" rtl="0" algn="l">
              <a:spcBef>
                <a:spcPts val="1000"/>
              </a:spcBef>
              <a:spcAft>
                <a:spcPts val="0"/>
              </a:spcAft>
              <a:buSzPts val="2800"/>
              <a:buChar char="●"/>
            </a:pPr>
            <a:r>
              <a:rPr lang="en-US"/>
              <a:t>Students may have invisible or visible disabilities </a:t>
            </a:r>
            <a:endParaRPr/>
          </a:p>
          <a:p>
            <a:pPr indent="0" lvl="0" marL="457200" rtl="0" algn="l">
              <a:spcBef>
                <a:spcPts val="1000"/>
              </a:spcBef>
              <a:spcAft>
                <a:spcPts val="0"/>
              </a:spcAft>
              <a:buNone/>
            </a:pP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be593bc9b3_0_43"/>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Disabled Coalition Organization  </a:t>
            </a:r>
            <a:endParaRPr/>
          </a:p>
        </p:txBody>
      </p:sp>
      <p:sp>
        <p:nvSpPr>
          <p:cNvPr id="433" name="Google Shape;433;g2be593bc9b3_0_43"/>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4" name="Google Shape;434;g2be593bc9b3_0_43"/>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3 layer hierarchy showing the organization of the Disabled Coalition. The President is at the highest position in the hierarchy, followed by Vice President in second layer. There are three branches in the third layer: Internal, Outreach, and Policy. The positions of Secretary and Treasurer are in the Internal Branch. The positions of Social Chair, Engagement Chair, and Access Chair are in the Outreach Branch. The position of Statement Writer is in the Policy Branch." id="435" name="Google Shape;435;g2be593bc9b3_0_43"/>
          <p:cNvPicPr preferRelativeResize="0"/>
          <p:nvPr/>
        </p:nvPicPr>
        <p:blipFill>
          <a:blip r:embed="rId3">
            <a:alphaModFix/>
          </a:blip>
          <a:stretch>
            <a:fillRect/>
          </a:stretch>
        </p:blipFill>
        <p:spPr>
          <a:xfrm>
            <a:off x="1789813" y="1706700"/>
            <a:ext cx="8534475" cy="3068179"/>
          </a:xfrm>
          <a:prstGeom prst="rect">
            <a:avLst/>
          </a:prstGeom>
          <a:noFill/>
          <a:ln>
            <a:noFill/>
          </a:ln>
        </p:spPr>
      </p:pic>
      <p:sp>
        <p:nvSpPr>
          <p:cNvPr id="436" name="Google Shape;436;g2be593bc9b3_0_43"/>
          <p:cNvSpPr txBox="1"/>
          <p:nvPr>
            <p:ph idx="1" type="body"/>
          </p:nvPr>
        </p:nvSpPr>
        <p:spPr>
          <a:xfrm>
            <a:off x="183102" y="5143488"/>
            <a:ext cx="11186700" cy="119070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rPr lang="en-US" sz="2600"/>
              <a:t>Organization layout supports </a:t>
            </a:r>
            <a:r>
              <a:rPr lang="en-US" sz="2600"/>
              <a:t>advocacy</a:t>
            </a:r>
            <a:r>
              <a:rPr lang="en-US" sz="2600"/>
              <a:t> and community-building approach–with specific focus on reaching students with </a:t>
            </a:r>
            <a:r>
              <a:rPr lang="en-US" sz="2600"/>
              <a:t>disabilities</a:t>
            </a:r>
            <a:r>
              <a:rPr lang="en-US" sz="2600"/>
              <a:t> </a:t>
            </a:r>
            <a:r>
              <a:rPr lang="en-US" sz="2600"/>
              <a:t>   </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be593bc9b3_0_988"/>
          <p:cNvSpPr txBox="1"/>
          <p:nvPr>
            <p:ph type="title"/>
          </p:nvPr>
        </p:nvSpPr>
        <p:spPr>
          <a:xfrm>
            <a:off x="1167492" y="381000"/>
            <a:ext cx="9779100" cy="132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Disabled Coalition Growth</a:t>
            </a:r>
            <a:endParaRPr/>
          </a:p>
        </p:txBody>
      </p:sp>
      <p:sp>
        <p:nvSpPr>
          <p:cNvPr id="442" name="Google Shape;442;g2be593bc9b3_0_9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PRESENTATION TITLE</a:t>
            </a:r>
            <a:endParaRPr/>
          </a:p>
        </p:txBody>
      </p:sp>
      <p:sp>
        <p:nvSpPr>
          <p:cNvPr id="443" name="Google Shape;443;g2be593bc9b3_0_988"/>
          <p:cNvSpPr txBox="1"/>
          <p:nvPr>
            <p:ph idx="12" type="sldNum"/>
          </p:nvPr>
        </p:nvSpPr>
        <p:spPr>
          <a:xfrm>
            <a:off x="10153276" y="6356350"/>
            <a:ext cx="1657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4" name="Google Shape;444;g2be593bc9b3_0_988"/>
          <p:cNvSpPr/>
          <p:nvPr/>
        </p:nvSpPr>
        <p:spPr>
          <a:xfrm>
            <a:off x="7624800" y="5143500"/>
            <a:ext cx="2428800" cy="1714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Linear diagram representing timeline of the Disabled Coalition growth. In Fall 2022, there were 4 board members and less than 50 general members. In Spring 2023, there were 7 board members and  approximately 100 general members. In Fall 2023, there were 5 board members and approximately 100 general members. In Spring 2024 there were 7 board members and approximately a 130 general members. " id="445" name="Google Shape;445;g2be593bc9b3_0_988"/>
          <p:cNvPicPr preferRelativeResize="0"/>
          <p:nvPr/>
        </p:nvPicPr>
        <p:blipFill>
          <a:blip r:embed="rId3">
            <a:alphaModFix/>
          </a:blip>
          <a:stretch>
            <a:fillRect/>
          </a:stretch>
        </p:blipFill>
        <p:spPr>
          <a:xfrm>
            <a:off x="381000" y="1981226"/>
            <a:ext cx="10761108" cy="2590625"/>
          </a:xfrm>
          <a:prstGeom prst="rect">
            <a:avLst/>
          </a:prstGeom>
          <a:noFill/>
          <a:ln>
            <a:noFill/>
          </a:ln>
        </p:spPr>
      </p:pic>
      <p:sp>
        <p:nvSpPr>
          <p:cNvPr id="446" name="Google Shape;446;g2be593bc9b3_0_988"/>
          <p:cNvSpPr txBox="1"/>
          <p:nvPr>
            <p:ph idx="1" type="body"/>
          </p:nvPr>
        </p:nvSpPr>
        <p:spPr>
          <a:xfrm>
            <a:off x="1167500" y="4935850"/>
            <a:ext cx="10009200" cy="17145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US" sz="2200"/>
              <a:t>Sustained </a:t>
            </a:r>
            <a:r>
              <a:rPr lang="en-US" sz="2200"/>
              <a:t>growth</a:t>
            </a:r>
            <a:r>
              <a:rPr lang="en-US" sz="2200"/>
              <a:t> of general members and board turnover over four semesters</a:t>
            </a:r>
            <a:endParaRPr sz="2200"/>
          </a:p>
          <a:p>
            <a:pPr indent="0" lvl="0" marL="0" rtl="0" algn="l">
              <a:spcBef>
                <a:spcPts val="1000"/>
              </a:spcBef>
              <a:spcAft>
                <a:spcPts val="0"/>
              </a:spcAft>
              <a:buNone/>
            </a:pPr>
            <a:r>
              <a:rPr lang="en-US" sz="2200"/>
              <a:t>Goal is to </a:t>
            </a:r>
            <a:r>
              <a:rPr lang="en-US" sz="2200"/>
              <a:t>continually</a:t>
            </a:r>
            <a:r>
              <a:rPr lang="en-US" sz="2200"/>
              <a:t> promote recruitment and sustainability of the organization so it may continue after we graduate</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5">
      <a:dk1>
        <a:srgbClr val="000000"/>
      </a:dk1>
      <a:lt1>
        <a:srgbClr val="FFFFFF"/>
      </a:lt1>
      <a:dk2>
        <a:srgbClr val="1F3864"/>
      </a:dk2>
      <a:lt2>
        <a:srgbClr val="FFFFFF"/>
      </a:lt2>
      <a:accent1>
        <a:srgbClr val="99000A"/>
      </a:accent1>
      <a:accent2>
        <a:srgbClr val="021F5B"/>
      </a:accent2>
      <a:accent3>
        <a:srgbClr val="FFFFFF"/>
      </a:accent3>
      <a:accent4>
        <a:srgbClr val="3273FA"/>
      </a:accent4>
      <a:accent5>
        <a:srgbClr val="FF7079"/>
      </a:accent5>
      <a:accent6>
        <a:srgbClr val="98B9FC"/>
      </a:accent6>
      <a:hlink>
        <a:srgbClr val="99000A"/>
      </a:hlink>
      <a:folHlink>
        <a:srgbClr val="021F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6">
      <a:dk1>
        <a:srgbClr val="000000"/>
      </a:dk1>
      <a:lt1>
        <a:srgbClr val="FFFFFF"/>
      </a:lt1>
      <a:dk2>
        <a:srgbClr val="1F3864"/>
      </a:dk2>
      <a:lt2>
        <a:srgbClr val="FFFFFF"/>
      </a:lt2>
      <a:accent1>
        <a:srgbClr val="021F5B"/>
      </a:accent1>
      <a:accent2>
        <a:srgbClr val="021F5B"/>
      </a:accent2>
      <a:accent3>
        <a:srgbClr val="FFFFFF"/>
      </a:accent3>
      <a:accent4>
        <a:srgbClr val="3273FA"/>
      </a:accent4>
      <a:accent5>
        <a:srgbClr val="FF7079"/>
      </a:accent5>
      <a:accent6>
        <a:srgbClr val="98B9FC"/>
      </a:accent6>
      <a:hlink>
        <a:srgbClr val="99000A"/>
      </a:hlink>
      <a:folHlink>
        <a:srgbClr val="021F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2024-02-29T17:37:49Z</dcterms:created>
  <dc:creator>Dale Brokaw</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