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7" r:id="rId2"/>
    <p:sldId id="1681" r:id="rId3"/>
    <p:sldId id="1682" r:id="rId4"/>
    <p:sldId id="1680" r:id="rId5"/>
    <p:sldId id="1570" r:id="rId6"/>
    <p:sldId id="1572" r:id="rId7"/>
    <p:sldId id="1574" r:id="rId8"/>
    <p:sldId id="496" r:id="rId9"/>
    <p:sldId id="1663" r:id="rId10"/>
    <p:sldId id="1584" r:id="rId11"/>
    <p:sldId id="1568" r:id="rId12"/>
    <p:sldId id="1685" r:id="rId13"/>
    <p:sldId id="1696" r:id="rId14"/>
    <p:sldId id="1658" r:id="rId15"/>
    <p:sldId id="1659" r:id="rId16"/>
    <p:sldId id="1660" r:id="rId17"/>
    <p:sldId id="1689" r:id="rId18"/>
    <p:sldId id="1690" r:id="rId19"/>
    <p:sldId id="1691" r:id="rId20"/>
    <p:sldId id="377" r:id="rId21"/>
    <p:sldId id="1698" r:id="rId22"/>
    <p:sldId id="1661" r:id="rId23"/>
    <p:sldId id="1692" r:id="rId24"/>
    <p:sldId id="1665" r:id="rId25"/>
    <p:sldId id="1666" r:id="rId26"/>
    <p:sldId id="1667" r:id="rId27"/>
    <p:sldId id="1668" r:id="rId28"/>
    <p:sldId id="1669" r:id="rId29"/>
    <p:sldId id="503" r:id="rId30"/>
    <p:sldId id="1670" r:id="rId31"/>
    <p:sldId id="1671" r:id="rId32"/>
    <p:sldId id="1672" r:id="rId33"/>
    <p:sldId id="1673" r:id="rId34"/>
    <p:sldId id="1641" r:id="rId35"/>
    <p:sldId id="1694" r:id="rId36"/>
    <p:sldId id="1693" r:id="rId37"/>
    <p:sldId id="1695" r:id="rId38"/>
    <p:sldId id="1643" r:id="rId39"/>
    <p:sldId id="1644" r:id="rId40"/>
    <p:sldId id="1645" r:id="rId41"/>
    <p:sldId id="1646" r:id="rId42"/>
    <p:sldId id="1674" r:id="rId43"/>
    <p:sldId id="1675" r:id="rId44"/>
    <p:sldId id="1676" r:id="rId45"/>
    <p:sldId id="427" r:id="rId46"/>
    <p:sldId id="1699" r:id="rId47"/>
    <p:sldId id="1700" r:id="rId48"/>
    <p:sldId id="1701" r:id="rId49"/>
    <p:sldId id="1697" r:id="rId50"/>
    <p:sldId id="506" r:id="rId51"/>
    <p:sldId id="5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6"/>
    <p:restoredTop sz="95337"/>
  </p:normalViewPr>
  <p:slideViewPr>
    <p:cSldViewPr snapToGrid="0">
      <p:cViewPr varScale="1">
        <p:scale>
          <a:sx n="132" d="100"/>
          <a:sy n="132" d="100"/>
        </p:scale>
        <p:origin x="18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4649F-35B1-974B-8321-859CF7DFE844}"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2E7EF-BEF1-A24B-A8CD-58086F0E3D3B}" type="slidenum">
              <a:rPr lang="en-US" smtClean="0"/>
              <a:t>‹#›</a:t>
            </a:fld>
            <a:endParaRPr lang="en-US"/>
          </a:p>
        </p:txBody>
      </p:sp>
    </p:spTree>
    <p:extLst>
      <p:ext uri="{BB962C8B-B14F-4D97-AF65-F5344CB8AC3E}">
        <p14:creationId xmlns:p14="http://schemas.microsoft.com/office/powerpoint/2010/main" val="101702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4E84-FFB7-4A4C-8A63-06C7515D9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31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We need a more useful graphic than the student centered approach to help analyze the myriad interactions of SWD with other stakeholders at the academic institution.  From the SWD’s vantage point the major points of contact with the “academic institution” are the “faculty” and the “administration” most often represented by the office of student affairs and the office of access and disability services.  To understand the complexity of interactions that are required amongst the major stakeholders to bring about a successful educational experience it is instructive to map the degree of ownership and responsibility for a particular lens into a space defined by the relative amount of interest and influence of the student, the Administration, and the Faculty.  See figure 2.  The closer the lens is mapped to an apex of the triangle, the greater the interest, influence, or responsibility of that stakeholder. Thus Self Advocacy is brought about mainly by the SWD, New Pedagogy is the main concern of the Faculty, and Technology is planned and implemented by the Administration.  Some lenses are shared by only two of the stakeholders.  For example, keeping current with the requirements of Disability Law usually falls to the Office of Disability Services, but working with Faculty to ensure compliance is essential for successful implementation.  Academic Rigor is largely the responsibility and concern of Faculty who must work with SWD to assure appropriate accommodations are in place.  And the Administration together with the Faculty are responsible for the culture of the institution (attitudes of the faculty and staff towards SWD).  Some lenses, such as socialization/inclusion, require the cooperative effort of each Stakeholder.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BAEFD-FC26-3347-B4D9-A14C99EEF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2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82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6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0310E-E585-C744-B579-6ADD4A087CDC}" type="slidenum">
              <a:rPr lang="en-US" smtClean="0"/>
              <a:t>10</a:t>
            </a:fld>
            <a:endParaRPr lang="en-US"/>
          </a:p>
        </p:txBody>
      </p:sp>
    </p:spTree>
    <p:extLst>
      <p:ext uri="{BB962C8B-B14F-4D97-AF65-F5344CB8AC3E}">
        <p14:creationId xmlns:p14="http://schemas.microsoft.com/office/powerpoint/2010/main" val="33113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374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C4E84-FFB7-4A4C-8A63-06C7515D9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84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an effective new role for parents</a:t>
            </a:r>
          </a:p>
          <a:p>
            <a:r>
              <a:rPr lang="en-US" dirty="0"/>
              <a:t>Some sage advice from Dr </a:t>
            </a:r>
            <a:r>
              <a:rPr lang="en-US" dirty="0" err="1"/>
              <a:t>Rostain</a:t>
            </a:r>
            <a:r>
              <a:rPr lang="en-US" dirty="0"/>
              <a:t> and </a:t>
            </a:r>
            <a:r>
              <a:rPr lang="en-US" dirty="0" err="1"/>
              <a:t>dr</a:t>
            </a:r>
            <a:r>
              <a:rPr lang="en-US" dirty="0"/>
              <a:t> Hibbs</a:t>
            </a:r>
          </a:p>
          <a:p>
            <a:r>
              <a:rPr lang="en-US" dirty="0"/>
              <a:t>Transition to higher education especially the first year</a:t>
            </a:r>
          </a:p>
          <a:p>
            <a:r>
              <a:rPr lang="en-US" dirty="0"/>
              <a:t>10 practical tips for parents of students with disabilities</a:t>
            </a:r>
          </a:p>
          <a:p>
            <a:r>
              <a:rPr lang="en-US" dirty="0" err="1"/>
              <a:t>Rostain</a:t>
            </a:r>
            <a:r>
              <a:rPr lang="en-US" dirty="0"/>
              <a:t>, a psychiatrist  U Penn and Dr Hibbs, a clinical psychologist wrote this book out of years of practice with college students and with personal experience. Dr Hibbs’ son and </a:t>
            </a:r>
            <a:r>
              <a:rPr lang="en-US" dirty="0" err="1"/>
              <a:t>dr</a:t>
            </a:r>
            <a:r>
              <a:rPr lang="en-US" dirty="0"/>
              <a:t> </a:t>
            </a:r>
            <a:r>
              <a:rPr lang="en-US" dirty="0" err="1"/>
              <a:t>Rostine</a:t>
            </a:r>
            <a:r>
              <a:rPr lang="en-US" dirty="0"/>
              <a:t> write the book around Dr Hibbs’ son’s experience in his first year of college.</a:t>
            </a:r>
          </a:p>
          <a:p>
            <a:r>
              <a:rPr lang="en-US" dirty="0"/>
              <a:t>Avoiding some of the stresses and pitfalls of living at a college or university…Res. Hall life is a whole new world…</a:t>
            </a:r>
          </a:p>
          <a:p>
            <a:r>
              <a:rPr lang="en-US" dirty="0"/>
              <a:t>As a parent..</a:t>
            </a:r>
            <a:r>
              <a:rPr lang="en-US" dirty="0" err="1"/>
              <a:t>i</a:t>
            </a:r>
            <a:r>
              <a:rPr lang="en-US" dirty="0"/>
              <a:t> have exp. This with my own kids…we all stuck together and got thru it BUT…things happen that your kids are not prepared for…</a:t>
            </a:r>
          </a:p>
          <a:p>
            <a:r>
              <a:rPr lang="en-US" dirty="0"/>
              <a:t> </a:t>
            </a:r>
          </a:p>
          <a:p>
            <a:endParaRPr lang="en-US" dirty="0"/>
          </a:p>
        </p:txBody>
      </p:sp>
      <p:sp>
        <p:nvSpPr>
          <p:cNvPr id="4" name="Slide Number Placeholder 3"/>
          <p:cNvSpPr>
            <a:spLocks noGrp="1"/>
          </p:cNvSpPr>
          <p:nvPr>
            <p:ph type="sldNum" sz="quarter" idx="5"/>
          </p:nvPr>
        </p:nvSpPr>
        <p:spPr/>
        <p:txBody>
          <a:bodyPr/>
          <a:lstStyle/>
          <a:p>
            <a:fld id="{E6BDF191-7F5C-FA4B-91F8-B4CFC684626A}" type="slidenum">
              <a:rPr lang="en-US" smtClean="0"/>
              <a:t>20</a:t>
            </a:fld>
            <a:endParaRPr lang="en-US"/>
          </a:p>
        </p:txBody>
      </p:sp>
    </p:spTree>
    <p:extLst>
      <p:ext uri="{BB962C8B-B14F-4D97-AF65-F5344CB8AC3E}">
        <p14:creationId xmlns:p14="http://schemas.microsoft.com/office/powerpoint/2010/main" val="113865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office function under HIPPA regs. That are more stringent b/c they are considered confidential…you can create a waiver for counseling separate from DS/registrar etc.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DF191-7F5C-FA4B-91F8-B4CFC68462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4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2755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233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F242-BAE9-B2A9-A28C-4FD0866B3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1D768-DEE1-9662-48D8-B124105B9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72458C-9341-A0DB-63AF-39D5E6995503}"/>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5" name="Footer Placeholder 4">
            <a:extLst>
              <a:ext uri="{FF2B5EF4-FFF2-40B4-BE49-F238E27FC236}">
                <a16:creationId xmlns:a16="http://schemas.microsoft.com/office/drawing/2014/main" id="{B5038CA2-BF5D-5E2D-ED8D-D97E56C53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F73AB-FDA3-0A3D-7B77-15202968F5BA}"/>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342069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5A3A-9EA2-83CD-E4A5-A1DCCBC4A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54904-FE3E-552E-C644-73F85DF336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C64AF-9DB9-585D-A671-5D806D595B60}"/>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5" name="Footer Placeholder 4">
            <a:extLst>
              <a:ext uri="{FF2B5EF4-FFF2-40B4-BE49-F238E27FC236}">
                <a16:creationId xmlns:a16="http://schemas.microsoft.com/office/drawing/2014/main" id="{5B38561A-24D7-1D6E-20F7-0F3DF7122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F9782-7A8E-2B21-7E4A-B5486AE2F76A}"/>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336614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2F38C-1994-1E0E-3A92-DB530E675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45D49D-6662-6F94-ADF6-5B0E14D37B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EB276-342C-335C-E570-28D439808A09}"/>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5" name="Footer Placeholder 4">
            <a:extLst>
              <a:ext uri="{FF2B5EF4-FFF2-40B4-BE49-F238E27FC236}">
                <a16:creationId xmlns:a16="http://schemas.microsoft.com/office/drawing/2014/main" id="{CF7A61BB-522F-2517-26A7-925FBC9C0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B98B3-F70E-F659-6C01-90C407593DD0}"/>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194335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E7A2-3F27-64AC-8F1A-59370B6C8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F42AC0-9815-A4B4-AD80-0861D7CFAC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98D7A-450A-861E-F3CD-2F010F04EAD3}"/>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5" name="Footer Placeholder 4">
            <a:extLst>
              <a:ext uri="{FF2B5EF4-FFF2-40B4-BE49-F238E27FC236}">
                <a16:creationId xmlns:a16="http://schemas.microsoft.com/office/drawing/2014/main" id="{59E6C5AF-4356-DB6D-99DF-8DEED73DC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2195B-CACF-8FA2-4E08-2011A43D353B}"/>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213584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977F-A5A6-AC53-EA1C-1EB84C0E39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4266E-A1D7-877D-4AFB-62C8217A3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04C33-D9F5-6BD5-5EF2-03195FC8D5DF}"/>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5" name="Footer Placeholder 4">
            <a:extLst>
              <a:ext uri="{FF2B5EF4-FFF2-40B4-BE49-F238E27FC236}">
                <a16:creationId xmlns:a16="http://schemas.microsoft.com/office/drawing/2014/main" id="{F564AA15-D606-C190-5566-5391D687B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27DC3-970E-545E-62DF-92176F8AC84A}"/>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403433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967D-C9F7-1FF0-2FA9-2F91870D0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D08F4-1AB1-E0E8-DD63-83BDA0C595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D71C71-3EA6-0FFD-3DA8-210813004F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21F24A-F09C-FAD2-80CE-ADB1A4338CD6}"/>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6" name="Footer Placeholder 5">
            <a:extLst>
              <a:ext uri="{FF2B5EF4-FFF2-40B4-BE49-F238E27FC236}">
                <a16:creationId xmlns:a16="http://schemas.microsoft.com/office/drawing/2014/main" id="{FA199A59-224B-E716-B33F-40652FE6F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29B62-D247-3660-4753-5423DDFADBD8}"/>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258702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54D8-432A-7D5F-496D-AFB49AD231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75C7C-77F1-468F-DF3B-A3F75EE10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4BC4B-D0B1-DBE8-E4E4-BD476B2227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268D52-0B87-97C1-E3ED-CD70DCB6E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768E63-F199-9BA5-BC99-C9B081AFB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BD5004-0BC7-AF1F-F784-B9003A087841}"/>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8" name="Footer Placeholder 7">
            <a:extLst>
              <a:ext uri="{FF2B5EF4-FFF2-40B4-BE49-F238E27FC236}">
                <a16:creationId xmlns:a16="http://schemas.microsoft.com/office/drawing/2014/main" id="{CFED3100-6B16-F394-F03B-DEE38611B1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DB3F11-1CCB-9293-98F7-E70782CDA4A2}"/>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136344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1523-916C-5899-5642-5AFB7AF4C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C6D35-D343-8C06-D88E-1E6FA38603D0}"/>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4" name="Footer Placeholder 3">
            <a:extLst>
              <a:ext uri="{FF2B5EF4-FFF2-40B4-BE49-F238E27FC236}">
                <a16:creationId xmlns:a16="http://schemas.microsoft.com/office/drawing/2014/main" id="{473E7740-3535-E9C2-F337-9BC2801708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29040D-A9FF-6F6A-98AD-E3E392B8CCD5}"/>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268849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A31DE-866F-9F0B-E3E2-C088067631FA}"/>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3" name="Footer Placeholder 2">
            <a:extLst>
              <a:ext uri="{FF2B5EF4-FFF2-40B4-BE49-F238E27FC236}">
                <a16:creationId xmlns:a16="http://schemas.microsoft.com/office/drawing/2014/main" id="{401CE10A-CFCB-522E-8006-4A67ADDF5A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C84CC7-1C86-C7A4-A1CE-EF86C5AF5B5C}"/>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278052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F651-EEC2-77F5-EE27-3676F11F9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29663-DF39-3597-E842-559F5768E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78177-CCEB-C818-3066-CB7CCD88D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769E8-AE6E-54BF-8018-8278BC3AD1F4}"/>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6" name="Footer Placeholder 5">
            <a:extLst>
              <a:ext uri="{FF2B5EF4-FFF2-40B4-BE49-F238E27FC236}">
                <a16:creationId xmlns:a16="http://schemas.microsoft.com/office/drawing/2014/main" id="{B13E4DD1-9AA7-79A0-4D32-91D763B81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1186A-F3A0-A8E8-937F-CBD81142667B}"/>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369115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9952-06AA-AED0-85C0-E8C9EB385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90794-0A94-0BAD-E9A1-93698A7D5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BA2FC-49DC-78F7-4466-C29CC96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61884-19B1-278D-33EB-B362F860F6A6}"/>
              </a:ext>
            </a:extLst>
          </p:cNvPr>
          <p:cNvSpPr>
            <a:spLocks noGrp="1"/>
          </p:cNvSpPr>
          <p:nvPr>
            <p:ph type="dt" sz="half" idx="10"/>
          </p:nvPr>
        </p:nvSpPr>
        <p:spPr/>
        <p:txBody>
          <a:bodyPr/>
          <a:lstStyle/>
          <a:p>
            <a:fld id="{8A1AC444-59D1-384A-9889-8B51B068BE2D}" type="datetimeFigureOut">
              <a:rPr lang="en-US" smtClean="0"/>
              <a:t>2/24/24</a:t>
            </a:fld>
            <a:endParaRPr lang="en-US"/>
          </a:p>
        </p:txBody>
      </p:sp>
      <p:sp>
        <p:nvSpPr>
          <p:cNvPr id="6" name="Footer Placeholder 5">
            <a:extLst>
              <a:ext uri="{FF2B5EF4-FFF2-40B4-BE49-F238E27FC236}">
                <a16:creationId xmlns:a16="http://schemas.microsoft.com/office/drawing/2014/main" id="{094F434D-9E03-6AB0-64BA-DE1C5E81A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766EA-B5FE-823B-DCD3-EAA371CB801D}"/>
              </a:ext>
            </a:extLst>
          </p:cNvPr>
          <p:cNvSpPr>
            <a:spLocks noGrp="1"/>
          </p:cNvSpPr>
          <p:nvPr>
            <p:ph type="sldNum" sz="quarter" idx="12"/>
          </p:nvPr>
        </p:nvSpPr>
        <p:spPr/>
        <p:txBody>
          <a:bodyPr/>
          <a:lstStyle/>
          <a:p>
            <a:fld id="{9F15DF4D-948D-6549-839F-86C5F8C98B70}" type="slidenum">
              <a:rPr lang="en-US" smtClean="0"/>
              <a:t>‹#›</a:t>
            </a:fld>
            <a:endParaRPr lang="en-US"/>
          </a:p>
        </p:txBody>
      </p:sp>
    </p:spTree>
    <p:extLst>
      <p:ext uri="{BB962C8B-B14F-4D97-AF65-F5344CB8AC3E}">
        <p14:creationId xmlns:p14="http://schemas.microsoft.com/office/powerpoint/2010/main" val="213405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5">
                <a:lumMod val="75000"/>
              </a:schemeClr>
            </a:gs>
            <a:gs pos="96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C62D9-C312-6E68-232A-CB6914B34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31D47-215B-57BF-E7CC-700DE8A74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04739-F0C7-652D-0669-ED6FC6DE0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AC444-59D1-384A-9889-8B51B068BE2D}" type="datetimeFigureOut">
              <a:rPr lang="en-US" smtClean="0"/>
              <a:t>2/24/24</a:t>
            </a:fld>
            <a:endParaRPr lang="en-US"/>
          </a:p>
        </p:txBody>
      </p:sp>
      <p:sp>
        <p:nvSpPr>
          <p:cNvPr id="5" name="Footer Placeholder 4">
            <a:extLst>
              <a:ext uri="{FF2B5EF4-FFF2-40B4-BE49-F238E27FC236}">
                <a16:creationId xmlns:a16="http://schemas.microsoft.com/office/drawing/2014/main" id="{E96751C9-9818-F5D7-9B1F-19E8A21E0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E5E269-3582-0EF1-502A-8C2ED28FC1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5DF4D-948D-6549-839F-86C5F8C98B70}" type="slidenum">
              <a:rPr lang="en-US" smtClean="0"/>
              <a:t>‹#›</a:t>
            </a:fld>
            <a:endParaRPr lang="en-US"/>
          </a:p>
        </p:txBody>
      </p:sp>
    </p:spTree>
    <p:extLst>
      <p:ext uri="{BB962C8B-B14F-4D97-AF65-F5344CB8AC3E}">
        <p14:creationId xmlns:p14="http://schemas.microsoft.com/office/powerpoint/2010/main" val="1944712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747376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cha.org/documents/ncha/NCHA-III_FALL_2021_REFERENCE_GROUP_EXECUTIVE_SUMMARY.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NULL"/></Relationships>
</file>

<file path=ppt/slides/_rels/slide25.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NULL"/></Relationships>
</file>

<file path=ppt/slides/_rels/slide31.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dreads.com/work/quotes/7114830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33A9-716E-EA71-F650-9B4DD259E37D}"/>
              </a:ext>
            </a:extLst>
          </p:cNvPr>
          <p:cNvSpPr>
            <a:spLocks noGrp="1"/>
          </p:cNvSpPr>
          <p:nvPr>
            <p:ph type="ctrTitle"/>
          </p:nvPr>
        </p:nvSpPr>
        <p:spPr>
          <a:xfrm>
            <a:off x="1524000" y="0"/>
            <a:ext cx="9144000" cy="1410789"/>
          </a:xfrm>
        </p:spPr>
        <p:txBody>
          <a:bodyPr>
            <a:normAutofit/>
          </a:bodyPr>
          <a:lstStyle/>
          <a:p>
            <a:r>
              <a:rPr lang="en-US" sz="3600" b="1" i="0" u="none" strike="noStrike" dirty="0">
                <a:solidFill>
                  <a:schemeClr val="accent1">
                    <a:lumMod val="75000"/>
                  </a:schemeClr>
                </a:solidFill>
                <a:effectLst/>
                <a:latin typeface="Roboto" panose="02000000000000000000" pitchFamily="2" charset="0"/>
              </a:rPr>
              <a:t>Crucial Collaborations: </a:t>
            </a:r>
            <a:r>
              <a:rPr lang="en-US" sz="2800" b="1" i="0" u="none" strike="noStrike" dirty="0">
                <a:solidFill>
                  <a:schemeClr val="accent1">
                    <a:lumMod val="75000"/>
                  </a:schemeClr>
                </a:solidFill>
                <a:effectLst/>
                <a:latin typeface="Roboto" panose="02000000000000000000" pitchFamily="2" charset="0"/>
              </a:rPr>
              <a:t> </a:t>
            </a:r>
            <a:br>
              <a:rPr lang="en-US" sz="2800" b="1" i="0" u="none" strike="noStrike" dirty="0">
                <a:solidFill>
                  <a:schemeClr val="accent1">
                    <a:lumMod val="75000"/>
                  </a:schemeClr>
                </a:solidFill>
                <a:effectLst/>
                <a:latin typeface="Roboto" panose="02000000000000000000" pitchFamily="2" charset="0"/>
              </a:rPr>
            </a:br>
            <a:r>
              <a:rPr lang="en-US" sz="2800" b="1" i="0" u="none" strike="noStrike" dirty="0">
                <a:solidFill>
                  <a:schemeClr val="accent1">
                    <a:lumMod val="75000"/>
                  </a:schemeClr>
                </a:solidFill>
                <a:effectLst/>
                <a:latin typeface="Roboto" panose="02000000000000000000" pitchFamily="2" charset="0"/>
              </a:rPr>
              <a:t>A Practical Framework to En</a:t>
            </a:r>
            <a:r>
              <a:rPr lang="en-US" sz="2800" b="1" dirty="0">
                <a:solidFill>
                  <a:schemeClr val="accent1">
                    <a:lumMod val="75000"/>
                  </a:schemeClr>
                </a:solidFill>
                <a:latin typeface="Roboto" panose="02000000000000000000" pitchFamily="2" charset="0"/>
              </a:rPr>
              <a:t>sure Access, Equity, and Inclusion </a:t>
            </a:r>
            <a:r>
              <a:rPr lang="en-US" sz="2800" b="1" i="0" u="none" strike="noStrike" dirty="0">
                <a:solidFill>
                  <a:schemeClr val="accent1">
                    <a:lumMod val="75000"/>
                  </a:schemeClr>
                </a:solidFill>
                <a:effectLst/>
                <a:latin typeface="Roboto" panose="02000000000000000000" pitchFamily="2" charset="0"/>
              </a:rPr>
              <a:t>for Students with Disabilities</a:t>
            </a:r>
            <a:endParaRPr lang="en-US" sz="2800" b="1" dirty="0">
              <a:solidFill>
                <a:schemeClr val="accent1">
                  <a:lumMod val="75000"/>
                </a:schemeClr>
              </a:solidFill>
            </a:endParaRPr>
          </a:p>
        </p:txBody>
      </p:sp>
      <p:sp>
        <p:nvSpPr>
          <p:cNvPr id="3" name="Subtitle 2">
            <a:extLst>
              <a:ext uri="{FF2B5EF4-FFF2-40B4-BE49-F238E27FC236}">
                <a16:creationId xmlns:a16="http://schemas.microsoft.com/office/drawing/2014/main" id="{1381253F-1F48-A52A-A2E8-F12B42674164}"/>
              </a:ext>
            </a:extLst>
          </p:cNvPr>
          <p:cNvSpPr>
            <a:spLocks noGrp="1"/>
          </p:cNvSpPr>
          <p:nvPr>
            <p:ph type="subTitle" idx="1"/>
          </p:nvPr>
        </p:nvSpPr>
        <p:spPr>
          <a:xfrm>
            <a:off x="742950" y="1694906"/>
            <a:ext cx="9925050" cy="5067300"/>
          </a:xfrm>
        </p:spPr>
        <p:txBody>
          <a:bodyPr>
            <a:normAutofit/>
          </a:bodyPr>
          <a:lstStyle/>
          <a:p>
            <a:pPr>
              <a:lnSpc>
                <a:spcPct val="100000"/>
              </a:lnSpc>
              <a:spcBef>
                <a:spcPts val="0"/>
              </a:spcBef>
              <a:buSzPts val="2400"/>
            </a:pPr>
            <a:r>
              <a:rPr lang="en-US" sz="3200" b="1" dirty="0">
                <a:solidFill>
                  <a:schemeClr val="accent1">
                    <a:lumMod val="50000"/>
                  </a:schemeClr>
                </a:solidFill>
              </a:rPr>
              <a:t>22</a:t>
            </a:r>
            <a:r>
              <a:rPr lang="en-US" sz="3200" b="1" baseline="30000" dirty="0">
                <a:solidFill>
                  <a:schemeClr val="accent1">
                    <a:lumMod val="50000"/>
                  </a:schemeClr>
                </a:solidFill>
              </a:rPr>
              <a:t>nd</a:t>
            </a:r>
            <a:r>
              <a:rPr lang="en-US" sz="3200" b="1" dirty="0">
                <a:solidFill>
                  <a:schemeClr val="accent1">
                    <a:lumMod val="50000"/>
                  </a:schemeClr>
                </a:solidFill>
              </a:rPr>
              <a:t> Annual Weingarten Center Disability Symposium</a:t>
            </a:r>
          </a:p>
          <a:p>
            <a:pPr>
              <a:lnSpc>
                <a:spcPct val="100000"/>
              </a:lnSpc>
              <a:spcBef>
                <a:spcPts val="0"/>
              </a:spcBef>
              <a:buSzPts val="2400"/>
            </a:pPr>
            <a:r>
              <a:rPr lang="en-US" b="1" dirty="0">
                <a:solidFill>
                  <a:schemeClr val="accent1">
                    <a:lumMod val="50000"/>
                  </a:schemeClr>
                </a:solidFill>
              </a:rPr>
              <a:t>University of Pennsylvania</a:t>
            </a:r>
          </a:p>
          <a:p>
            <a:pPr>
              <a:lnSpc>
                <a:spcPct val="100000"/>
              </a:lnSpc>
              <a:spcBef>
                <a:spcPts val="0"/>
              </a:spcBef>
              <a:buSzPts val="2400"/>
            </a:pPr>
            <a:r>
              <a:rPr lang="en-US" b="1" dirty="0">
                <a:solidFill>
                  <a:schemeClr val="accent1">
                    <a:lumMod val="50000"/>
                  </a:schemeClr>
                </a:solidFill>
              </a:rPr>
              <a:t> March 8, 2024</a:t>
            </a:r>
          </a:p>
          <a:p>
            <a:pPr>
              <a:lnSpc>
                <a:spcPct val="100000"/>
              </a:lnSpc>
              <a:spcBef>
                <a:spcPts val="0"/>
              </a:spcBef>
              <a:buSzPts val="2400"/>
            </a:pPr>
            <a:r>
              <a:rPr lang="en-US" b="1" dirty="0">
                <a:solidFill>
                  <a:schemeClr val="accent1">
                    <a:lumMod val="50000"/>
                  </a:schemeClr>
                </a:solidFill>
              </a:rPr>
              <a:t>Philadelphia, Pennsylvania</a:t>
            </a:r>
          </a:p>
          <a:p>
            <a:pPr>
              <a:lnSpc>
                <a:spcPct val="100000"/>
              </a:lnSpc>
              <a:spcBef>
                <a:spcPts val="0"/>
              </a:spcBef>
              <a:buSzPts val="2400"/>
            </a:pPr>
            <a:endParaRPr lang="en-US" b="1" dirty="0">
              <a:solidFill>
                <a:schemeClr val="accent1">
                  <a:lumMod val="50000"/>
                </a:schemeClr>
              </a:solidFill>
            </a:endParaRPr>
          </a:p>
          <a:p>
            <a:pPr>
              <a:lnSpc>
                <a:spcPct val="100000"/>
              </a:lnSpc>
              <a:spcBef>
                <a:spcPts val="0"/>
              </a:spcBef>
              <a:buSzPts val="2400"/>
            </a:pPr>
            <a:endParaRPr lang="en-US" b="1" dirty="0">
              <a:solidFill>
                <a:schemeClr val="accent1">
                  <a:lumMod val="75000"/>
                </a:schemeClr>
              </a:solidFill>
            </a:endParaRPr>
          </a:p>
          <a:p>
            <a:pPr>
              <a:lnSpc>
                <a:spcPct val="100000"/>
              </a:lnSpc>
              <a:spcBef>
                <a:spcPts val="0"/>
              </a:spcBef>
              <a:buSzPts val="2400"/>
            </a:pPr>
            <a:r>
              <a:rPr lang="en-US" b="1" dirty="0">
                <a:solidFill>
                  <a:schemeClr val="accent1">
                    <a:lumMod val="75000"/>
                  </a:schemeClr>
                </a:solidFill>
              </a:rPr>
              <a:t>Michael Berger, PhD, MBA, Professor </a:t>
            </a:r>
            <a:r>
              <a:rPr lang="en-US" b="1" dirty="0">
                <a:solidFill>
                  <a:schemeClr val="accent1">
                    <a:lumMod val="75000"/>
                  </a:schemeClr>
                </a:solidFill>
                <a:latin typeface="Arial" panose="020B0604020202020204" pitchFamily="34" charset="0"/>
                <a:ea typeface="Dotum" panose="020B0600000101010101" pitchFamily="34" charset="-127"/>
                <a:cs typeface="Arial" panose="020B0604020202020204" pitchFamily="34" charset="0"/>
              </a:rPr>
              <a:t>of</a:t>
            </a:r>
            <a:r>
              <a:rPr lang="en-US" b="1" dirty="0">
                <a:solidFill>
                  <a:schemeClr val="accent1">
                    <a:lumMod val="75000"/>
                  </a:schemeClr>
                </a:solidFill>
              </a:rPr>
              <a:t> Chemistry, Simmons University</a:t>
            </a:r>
          </a:p>
          <a:p>
            <a:pPr marL="0" lvl="0" indent="0" algn="ctr" rtl="0">
              <a:lnSpc>
                <a:spcPct val="100000"/>
              </a:lnSpc>
              <a:spcBef>
                <a:spcPts val="0"/>
              </a:spcBef>
              <a:spcAft>
                <a:spcPts val="0"/>
              </a:spcAft>
              <a:buSzPts val="2400"/>
              <a:buNone/>
            </a:pPr>
            <a:endParaRPr lang="en-US" b="1" dirty="0">
              <a:solidFill>
                <a:schemeClr val="accent1">
                  <a:lumMod val="75000"/>
                </a:schemeClr>
              </a:solidFill>
            </a:endParaRPr>
          </a:p>
          <a:p>
            <a:pPr marL="0" lvl="0" indent="0" algn="ctr" rtl="0">
              <a:lnSpc>
                <a:spcPct val="100000"/>
              </a:lnSpc>
              <a:spcBef>
                <a:spcPts val="0"/>
              </a:spcBef>
              <a:spcAft>
                <a:spcPts val="0"/>
              </a:spcAft>
              <a:buSzPts val="2400"/>
              <a:buNone/>
            </a:pPr>
            <a:r>
              <a:rPr lang="en-US" b="1" dirty="0">
                <a:solidFill>
                  <a:schemeClr val="accent1">
                    <a:lumMod val="75000"/>
                  </a:schemeClr>
                </a:solidFill>
              </a:rPr>
              <a:t>Neal Lipsitz, PhD, Associate Dean for Student Wellbeing/Director of Student Accessibility Services, College of the Holy Cross</a:t>
            </a:r>
          </a:p>
          <a:p>
            <a:pPr marL="0" lvl="0" indent="0" algn="ctr" rtl="0">
              <a:lnSpc>
                <a:spcPct val="100000"/>
              </a:lnSpc>
              <a:spcBef>
                <a:spcPts val="0"/>
              </a:spcBef>
              <a:spcAft>
                <a:spcPts val="0"/>
              </a:spcAft>
              <a:buSzPts val="2400"/>
              <a:buNone/>
            </a:pPr>
            <a:endParaRPr lang="en-US" b="1" dirty="0">
              <a:solidFill>
                <a:schemeClr val="accent1">
                  <a:lumMod val="75000"/>
                </a:schemeClr>
              </a:solidFill>
            </a:endParaRPr>
          </a:p>
          <a:p>
            <a:pPr marL="0" lvl="0" indent="0" algn="ctr" rtl="0">
              <a:lnSpc>
                <a:spcPct val="100000"/>
              </a:lnSpc>
              <a:spcBef>
                <a:spcPts val="0"/>
              </a:spcBef>
              <a:spcAft>
                <a:spcPts val="0"/>
              </a:spcAft>
              <a:buSzPts val="2400"/>
              <a:buNone/>
            </a:pPr>
            <a:r>
              <a:rPr lang="en-US" b="1" dirty="0">
                <a:solidFill>
                  <a:schemeClr val="accent1">
                    <a:lumMod val="75000"/>
                  </a:schemeClr>
                </a:solidFill>
              </a:rPr>
              <a:t>Eileen Berger, M.S. Ed, Assistant Director Student Affairs, ADS Administrator, Harvard University GSE, retired</a:t>
            </a:r>
          </a:p>
          <a:p>
            <a:pPr marL="0" lvl="0" indent="0" algn="ctr" rtl="0">
              <a:lnSpc>
                <a:spcPct val="100000"/>
              </a:lnSpc>
              <a:spcBef>
                <a:spcPts val="0"/>
              </a:spcBef>
              <a:spcAft>
                <a:spcPts val="0"/>
              </a:spcAft>
              <a:buSzPts val="2400"/>
              <a:buNone/>
            </a:pPr>
            <a:endParaRPr lang="en-US" b="1" dirty="0"/>
          </a:p>
          <a:p>
            <a:pPr marL="0" lvl="0" indent="0" algn="ctr" rtl="0">
              <a:lnSpc>
                <a:spcPct val="100000"/>
              </a:lnSpc>
              <a:spcBef>
                <a:spcPts val="0"/>
              </a:spcBef>
              <a:spcAft>
                <a:spcPts val="0"/>
              </a:spcAft>
              <a:buSzPts val="2400"/>
              <a:buNone/>
            </a:pPr>
            <a:endParaRPr lang="en-US" b="1" dirty="0"/>
          </a:p>
          <a:p>
            <a:pPr marL="0" lvl="0" indent="0" algn="ctr" rtl="0">
              <a:lnSpc>
                <a:spcPct val="100000"/>
              </a:lnSpc>
              <a:spcBef>
                <a:spcPts val="0"/>
              </a:spcBef>
              <a:spcAft>
                <a:spcPts val="0"/>
              </a:spcAft>
              <a:buSzPts val="2400"/>
              <a:buNone/>
            </a:pPr>
            <a:endParaRPr lang="en-US" b="1" dirty="0"/>
          </a:p>
          <a:p>
            <a:pPr marL="0" lvl="0" indent="0" algn="ctr" rtl="0">
              <a:lnSpc>
                <a:spcPct val="100000"/>
              </a:lnSpc>
              <a:spcBef>
                <a:spcPts val="0"/>
              </a:spcBef>
              <a:spcAft>
                <a:spcPts val="0"/>
              </a:spcAft>
              <a:buSzPts val="2400"/>
              <a:buNone/>
            </a:pPr>
            <a:endParaRPr lang="en-US" b="1" dirty="0"/>
          </a:p>
          <a:p>
            <a:endParaRPr lang="en-US" dirty="0"/>
          </a:p>
        </p:txBody>
      </p:sp>
    </p:spTree>
    <p:extLst>
      <p:ext uri="{BB962C8B-B14F-4D97-AF65-F5344CB8AC3E}">
        <p14:creationId xmlns:p14="http://schemas.microsoft.com/office/powerpoint/2010/main" val="114432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1FCC-3138-24E8-B07B-9D1CAD4AACA8}"/>
              </a:ext>
            </a:extLst>
          </p:cNvPr>
          <p:cNvSpPr>
            <a:spLocks noGrp="1"/>
          </p:cNvSpPr>
          <p:nvPr>
            <p:ph type="title"/>
          </p:nvPr>
        </p:nvSpPr>
        <p:spPr>
          <a:xfrm>
            <a:off x="838200" y="-139699"/>
            <a:ext cx="10515600" cy="931269"/>
          </a:xfrm>
        </p:spPr>
        <p:txBody>
          <a:bodyPr/>
          <a:lstStyle/>
          <a:p>
            <a:pPr algn="ctr"/>
            <a:r>
              <a:rPr lang="en-US" b="1" dirty="0">
                <a:solidFill>
                  <a:schemeClr val="accent1">
                    <a:lumMod val="50000"/>
                  </a:schemeClr>
                </a:solidFill>
                <a:latin typeface="+mn-lt"/>
              </a:rPr>
              <a:t>Post-COVID college students</a:t>
            </a:r>
          </a:p>
        </p:txBody>
      </p:sp>
      <p:sp useBgFill="1">
        <p:nvSpPr>
          <p:cNvPr id="3" name="Content Placeholder 2">
            <a:extLst>
              <a:ext uri="{FF2B5EF4-FFF2-40B4-BE49-F238E27FC236}">
                <a16:creationId xmlns:a16="http://schemas.microsoft.com/office/drawing/2014/main" id="{2306C654-F90A-DC20-9EC3-E31D2A01B6EE}"/>
              </a:ext>
            </a:extLst>
          </p:cNvPr>
          <p:cNvSpPr>
            <a:spLocks noGrp="1"/>
          </p:cNvSpPr>
          <p:nvPr>
            <p:ph idx="1"/>
          </p:nvPr>
        </p:nvSpPr>
        <p:spPr>
          <a:xfrm>
            <a:off x="838200" y="982639"/>
            <a:ext cx="10515600" cy="5390865"/>
          </a:xfrm>
          <a:ln>
            <a:noFill/>
          </a:ln>
        </p:spPr>
        <p:txBody>
          <a:bodyPr>
            <a:normAutofit fontScale="25000" lnSpcReduction="20000"/>
          </a:bodyPr>
          <a:lstStyle/>
          <a:p>
            <a:pPr marL="0" lvl="0" indent="0" algn="ctr" rtl="0">
              <a:lnSpc>
                <a:spcPct val="100000"/>
              </a:lnSpc>
              <a:spcBef>
                <a:spcPts val="0"/>
              </a:spcBef>
              <a:spcAft>
                <a:spcPts val="0"/>
              </a:spcAft>
              <a:buSzPts val="2400"/>
              <a:buNone/>
            </a:pPr>
            <a:endParaRPr lang="en-US" b="1" dirty="0"/>
          </a:p>
          <a:p>
            <a:pPr marL="0" lvl="0" indent="0" algn="l" rtl="0">
              <a:spcBef>
                <a:spcPts val="600"/>
              </a:spcBef>
              <a:spcAft>
                <a:spcPts val="0"/>
              </a:spcAft>
              <a:buNone/>
            </a:pPr>
            <a:r>
              <a:rPr lang="en-US" sz="2400" b="1" dirty="0">
                <a:solidFill>
                  <a:schemeClr val="accent1">
                    <a:lumMod val="50000"/>
                  </a:schemeClr>
                </a:solidFill>
                <a:latin typeface="Calibri"/>
                <a:ea typeface="Calibri"/>
                <a:cs typeface="Calibri"/>
                <a:sym typeface="Calibri"/>
              </a:rPr>
              <a:t> </a:t>
            </a:r>
            <a:r>
              <a:rPr lang="en-US" sz="9600" b="1" dirty="0">
                <a:solidFill>
                  <a:schemeClr val="accent1">
                    <a:lumMod val="50000"/>
                  </a:schemeClr>
                </a:solidFill>
                <a:ea typeface="Calibri"/>
                <a:cs typeface="Calibri"/>
                <a:sym typeface="Calibri"/>
              </a:rPr>
              <a:t>2020:  71% of students </a:t>
            </a:r>
            <a:r>
              <a:rPr lang="en-US" sz="9600" dirty="0">
                <a:solidFill>
                  <a:schemeClr val="accent1">
                    <a:lumMod val="50000"/>
                  </a:schemeClr>
                </a:solidFill>
                <a:ea typeface="Calibri"/>
                <a:cs typeface="Calibri"/>
                <a:sym typeface="Calibri"/>
              </a:rPr>
              <a:t>indicated increased stress and anxiety due to the COVID-19 outbreak.</a:t>
            </a:r>
          </a:p>
          <a:p>
            <a:pPr marL="0" lvl="0" indent="0" algn="l" rtl="0">
              <a:spcBef>
                <a:spcPts val="600"/>
              </a:spcBef>
              <a:spcAft>
                <a:spcPts val="0"/>
              </a:spcAft>
              <a:buClr>
                <a:schemeClr val="dk1"/>
              </a:buClr>
              <a:buSzPts val="1100"/>
              <a:buFont typeface="Arial"/>
              <a:buNone/>
            </a:pPr>
            <a:r>
              <a:rPr lang="en-US" sz="9600" dirty="0">
                <a:solidFill>
                  <a:schemeClr val="accent1">
                    <a:lumMod val="50000"/>
                  </a:schemeClr>
                </a:solidFill>
                <a:ea typeface="Calibri"/>
                <a:cs typeface="Calibri"/>
                <a:sym typeface="Calibri"/>
              </a:rPr>
              <a:t> - </a:t>
            </a:r>
            <a:r>
              <a:rPr lang="en-US" sz="9600" u="sng" dirty="0">
                <a:solidFill>
                  <a:schemeClr val="accent1">
                    <a:lumMod val="50000"/>
                  </a:schemeClr>
                </a:solidFill>
                <a:ea typeface="Calibri"/>
                <a:cs typeface="Calibri"/>
                <a:sym typeface="Calibri"/>
                <a:hlinkClick r:id="rId3">
                  <a:extLst>
                    <a:ext uri="{A12FA001-AC4F-418D-AE19-62706E023703}">
                      <ahyp:hlinkClr xmlns:ahyp="http://schemas.microsoft.com/office/drawing/2018/hyperlinkcolor" val="tx"/>
                    </a:ext>
                  </a:extLst>
                </a:hlinkClick>
              </a:rPr>
              <a:t>J Med Internet Res.</a:t>
            </a:r>
            <a:r>
              <a:rPr lang="en-US" sz="9600" dirty="0">
                <a:solidFill>
                  <a:schemeClr val="accent1">
                    <a:lumMod val="50000"/>
                  </a:schemeClr>
                </a:solidFill>
                <a:ea typeface="Calibri"/>
                <a:cs typeface="Calibri"/>
                <a:sym typeface="Calibri"/>
              </a:rPr>
              <a:t> 2020 Sep; 22(9): e21279.</a:t>
            </a:r>
          </a:p>
          <a:p>
            <a:pPr marL="0" lvl="0" indent="0" algn="l" rtl="0">
              <a:spcBef>
                <a:spcPts val="600"/>
              </a:spcBef>
              <a:spcAft>
                <a:spcPts val="0"/>
              </a:spcAft>
              <a:buClr>
                <a:schemeClr val="dk1"/>
              </a:buClr>
              <a:buSzPts val="1100"/>
              <a:buFont typeface="Arial"/>
              <a:buNone/>
            </a:pPr>
            <a:endParaRPr lang="en-US" sz="9600" dirty="0">
              <a:solidFill>
                <a:schemeClr val="accent1">
                  <a:lumMod val="50000"/>
                </a:schemeClr>
              </a:solidFill>
              <a:ea typeface="Calibri"/>
              <a:cs typeface="Calibri"/>
              <a:sym typeface="Calibri"/>
            </a:endParaRPr>
          </a:p>
          <a:p>
            <a:pPr marL="0" lvl="0" indent="0" algn="l" rtl="0">
              <a:spcBef>
                <a:spcPts val="600"/>
              </a:spcBef>
              <a:spcAft>
                <a:spcPts val="0"/>
              </a:spcAft>
              <a:buClr>
                <a:schemeClr val="dk1"/>
              </a:buClr>
              <a:buSzPts val="1100"/>
              <a:buFont typeface="Arial"/>
              <a:buNone/>
            </a:pPr>
            <a:r>
              <a:rPr lang="en-US" sz="9600" b="1" dirty="0">
                <a:solidFill>
                  <a:schemeClr val="accent1">
                    <a:lumMod val="50000"/>
                  </a:schemeClr>
                </a:solidFill>
                <a:ea typeface="Calibri"/>
                <a:cs typeface="Calibri"/>
                <a:sym typeface="Calibri"/>
              </a:rPr>
              <a:t>2020-2021; 60% of students </a:t>
            </a:r>
            <a:r>
              <a:rPr lang="en-US" sz="9600" dirty="0">
                <a:solidFill>
                  <a:schemeClr val="accent1">
                    <a:lumMod val="50000"/>
                  </a:schemeClr>
                </a:solidFill>
                <a:ea typeface="Calibri"/>
                <a:cs typeface="Calibri"/>
                <a:sym typeface="Calibri"/>
              </a:rPr>
              <a:t>meet the criteria for at least 1 MH problem</a:t>
            </a:r>
          </a:p>
          <a:p>
            <a:pPr marL="0" lvl="0" indent="0" algn="l" rtl="0">
              <a:spcBef>
                <a:spcPts val="600"/>
              </a:spcBef>
              <a:spcAft>
                <a:spcPts val="0"/>
              </a:spcAft>
              <a:buClr>
                <a:schemeClr val="dk1"/>
              </a:buClr>
              <a:buSzPts val="1100"/>
              <a:buFont typeface="Arial"/>
              <a:buNone/>
            </a:pPr>
            <a:r>
              <a:rPr lang="en-US" sz="9600" dirty="0">
                <a:solidFill>
                  <a:schemeClr val="accent1">
                    <a:lumMod val="50000"/>
                  </a:schemeClr>
                </a:solidFill>
                <a:ea typeface="Calibri"/>
                <a:cs typeface="Calibri"/>
                <a:sym typeface="Calibri"/>
              </a:rPr>
              <a:t>(Lipson , S. K., Journal of Affective Disorders, Vol. 306, 2022)</a:t>
            </a:r>
            <a:endParaRPr lang="en-US" sz="9600" b="1" dirty="0">
              <a:solidFill>
                <a:schemeClr val="accent1">
                  <a:lumMod val="50000"/>
                </a:schemeClr>
              </a:solidFill>
              <a:ea typeface="Calibri"/>
              <a:cs typeface="Calibri"/>
              <a:sym typeface="Calibri"/>
            </a:endParaRPr>
          </a:p>
          <a:p>
            <a:pPr marL="0" lvl="0" indent="0" algn="l" rtl="0">
              <a:spcBef>
                <a:spcPts val="600"/>
              </a:spcBef>
              <a:spcAft>
                <a:spcPts val="0"/>
              </a:spcAft>
              <a:buClr>
                <a:schemeClr val="dk1"/>
              </a:buClr>
              <a:buSzPts val="1100"/>
              <a:buFont typeface="Arial"/>
              <a:buNone/>
            </a:pPr>
            <a:endParaRPr lang="en-US" sz="9600" b="1" dirty="0">
              <a:solidFill>
                <a:schemeClr val="accent1">
                  <a:lumMod val="50000"/>
                </a:schemeClr>
              </a:solidFill>
              <a:ea typeface="Calibri"/>
              <a:cs typeface="Calibri"/>
              <a:sym typeface="Calibri"/>
            </a:endParaRPr>
          </a:p>
          <a:p>
            <a:pPr marL="0" lvl="0" indent="0" algn="l" rtl="0">
              <a:spcBef>
                <a:spcPts val="600"/>
              </a:spcBef>
              <a:spcAft>
                <a:spcPts val="0"/>
              </a:spcAft>
              <a:buClr>
                <a:schemeClr val="dk1"/>
              </a:buClr>
              <a:buSzPts val="1100"/>
              <a:buFont typeface="Arial"/>
              <a:buNone/>
            </a:pPr>
            <a:r>
              <a:rPr lang="en-US" sz="9600" b="1" dirty="0">
                <a:solidFill>
                  <a:schemeClr val="accent1">
                    <a:lumMod val="50000"/>
                  </a:schemeClr>
                </a:solidFill>
                <a:ea typeface="Calibri"/>
                <a:cs typeface="Calibri"/>
                <a:sym typeface="Calibri"/>
              </a:rPr>
              <a:t>2021:</a:t>
            </a:r>
            <a:r>
              <a:rPr lang="en-US" sz="9600" dirty="0">
                <a:solidFill>
                  <a:schemeClr val="accent1">
                    <a:lumMod val="50000"/>
                  </a:schemeClr>
                </a:solidFill>
                <a:ea typeface="Calibri"/>
                <a:cs typeface="Calibri"/>
                <a:sym typeface="Calibri"/>
              </a:rPr>
              <a:t> “In another national survey, </a:t>
            </a:r>
            <a:r>
              <a:rPr lang="en-US" sz="9600" b="1" dirty="0">
                <a:solidFill>
                  <a:schemeClr val="accent1">
                    <a:lumMod val="50000"/>
                  </a:schemeClr>
                </a:solidFill>
                <a:ea typeface="Calibri"/>
                <a:cs typeface="Calibri"/>
                <a:sym typeface="Calibri"/>
              </a:rPr>
              <a:t>almost three quarters of students </a:t>
            </a:r>
            <a:r>
              <a:rPr lang="en-US" sz="9600" dirty="0">
                <a:solidFill>
                  <a:schemeClr val="accent1">
                    <a:lumMod val="50000"/>
                  </a:schemeClr>
                </a:solidFill>
                <a:ea typeface="Calibri"/>
                <a:cs typeface="Calibri"/>
                <a:sym typeface="Calibri"/>
              </a:rPr>
              <a:t>reported moderate or severe psychological distress.” (</a:t>
            </a:r>
            <a:r>
              <a:rPr lang="en-US" sz="9600" u="sng" dirty="0">
                <a:solidFill>
                  <a:schemeClr val="accent1">
                    <a:lumMod val="50000"/>
                  </a:schemeClr>
                </a:solidFill>
                <a:ea typeface="Calibri"/>
                <a:cs typeface="Calibri"/>
                <a:sym typeface="Calibri"/>
                <a:hlinkClick r:id="rId4">
                  <a:extLst>
                    <a:ext uri="{A12FA001-AC4F-418D-AE19-62706E023703}">
                      <ahyp:hlinkClr xmlns:ahyp="http://schemas.microsoft.com/office/drawing/2018/hyperlinkcolor" val="tx"/>
                    </a:ext>
                  </a:extLst>
                </a:hlinkClick>
              </a:rPr>
              <a:t>National College Health Assessment</a:t>
            </a:r>
            <a:r>
              <a:rPr lang="en-US" sz="9600" dirty="0">
                <a:solidFill>
                  <a:schemeClr val="accent1">
                    <a:lumMod val="50000"/>
                  </a:schemeClr>
                </a:solidFill>
                <a:ea typeface="Calibri"/>
                <a:cs typeface="Calibri"/>
                <a:sym typeface="Calibri"/>
              </a:rPr>
              <a:t>, American College Health Association, 2021)</a:t>
            </a:r>
          </a:p>
          <a:p>
            <a:pPr marL="0" lvl="0" indent="0" algn="l" rtl="0">
              <a:spcBef>
                <a:spcPts val="600"/>
              </a:spcBef>
              <a:spcAft>
                <a:spcPts val="0"/>
              </a:spcAft>
              <a:buClr>
                <a:schemeClr val="dk1"/>
              </a:buClr>
              <a:buSzPts val="1100"/>
              <a:buFont typeface="Arial"/>
              <a:buNone/>
            </a:pPr>
            <a:endParaRPr lang="en-US" sz="9600" dirty="0">
              <a:solidFill>
                <a:schemeClr val="accent1">
                  <a:lumMod val="50000"/>
                </a:schemeClr>
              </a:solidFill>
              <a:ea typeface="Calibri"/>
              <a:cs typeface="Calibri"/>
              <a:sym typeface="Calibri"/>
            </a:endParaRPr>
          </a:p>
          <a:p>
            <a:pPr marL="0" lvl="0" indent="0" algn="l" rtl="0">
              <a:spcBef>
                <a:spcPts val="600"/>
              </a:spcBef>
              <a:spcAft>
                <a:spcPts val="0"/>
              </a:spcAft>
              <a:buClr>
                <a:schemeClr val="dk1"/>
              </a:buClr>
              <a:buSzPts val="1100"/>
              <a:buFont typeface="Arial"/>
              <a:buNone/>
            </a:pPr>
            <a:r>
              <a:rPr lang="en-US" sz="9600" b="1" i="0" u="none" strike="noStrike" dirty="0">
                <a:solidFill>
                  <a:schemeClr val="accent1">
                    <a:lumMod val="50000"/>
                  </a:schemeClr>
                </a:solidFill>
                <a:effectLst/>
              </a:rPr>
              <a:t>2022/2023</a:t>
            </a:r>
            <a:r>
              <a:rPr lang="en-US" sz="9600" b="0" i="0" u="none" strike="noStrike" dirty="0">
                <a:solidFill>
                  <a:schemeClr val="accent1">
                    <a:lumMod val="50000"/>
                  </a:schemeClr>
                </a:solidFill>
                <a:effectLst/>
              </a:rPr>
              <a:t>: According to the National Center for Education Statistics (NCES</a:t>
            </a:r>
            <a:r>
              <a:rPr lang="en-US" sz="9600" b="1" i="0" u="none" strike="noStrike" dirty="0">
                <a:solidFill>
                  <a:schemeClr val="accent1">
                    <a:lumMod val="50000"/>
                  </a:schemeClr>
                </a:solidFill>
                <a:effectLst/>
              </a:rPr>
              <a:t>), ~ 20% of undergraduate and ~ 12% of graduate students reported </a:t>
            </a:r>
            <a:r>
              <a:rPr lang="en-US" sz="9600" b="0" i="0" u="none" strike="noStrike" dirty="0">
                <a:solidFill>
                  <a:schemeClr val="accent1">
                    <a:lumMod val="50000"/>
                  </a:schemeClr>
                </a:solidFill>
                <a:effectLst/>
              </a:rPr>
              <a:t>having a disability</a:t>
            </a:r>
          </a:p>
          <a:p>
            <a:pPr lvl="1"/>
            <a:endParaRPr lang="en-US" sz="7200" i="0" u="none" strike="noStrike" dirty="0">
              <a:solidFill>
                <a:schemeClr val="accent1">
                  <a:lumMod val="50000"/>
                </a:schemeClr>
              </a:solidFill>
              <a:effectLst/>
            </a:endParaRPr>
          </a:p>
          <a:p>
            <a:pPr lvl="1"/>
            <a:r>
              <a:rPr lang="en-US" sz="7200" i="0" u="none" strike="noStrike" dirty="0">
                <a:solidFill>
                  <a:schemeClr val="accent1">
                    <a:lumMod val="50000"/>
                  </a:schemeClr>
                </a:solidFill>
                <a:effectLst/>
              </a:rPr>
              <a:t>A large number of SWD do not report their disability to their college.</a:t>
            </a:r>
          </a:p>
          <a:p>
            <a:pPr lvl="1"/>
            <a:r>
              <a:rPr lang="en-US" sz="7200" dirty="0">
                <a:solidFill>
                  <a:schemeClr val="accent1">
                    <a:lumMod val="50000"/>
                  </a:schemeClr>
                </a:solidFill>
              </a:rPr>
              <a:t>Many</a:t>
            </a:r>
            <a:r>
              <a:rPr lang="en-US" sz="7200" i="0" u="none" strike="noStrike" dirty="0">
                <a:solidFill>
                  <a:schemeClr val="accent1">
                    <a:lumMod val="50000"/>
                  </a:schemeClr>
                </a:solidFill>
                <a:effectLst/>
              </a:rPr>
              <a:t> SWD who report their disability don't receive accommodations from their school </a:t>
            </a:r>
            <a:endParaRPr lang="en-US" sz="7200" b="0" i="0" u="none" strike="noStrike" dirty="0">
              <a:solidFill>
                <a:schemeClr val="accent1">
                  <a:lumMod val="50000"/>
                </a:schemeClr>
              </a:solidFill>
              <a:effectLst/>
            </a:endParaRPr>
          </a:p>
          <a:p>
            <a:pPr marL="0" lvl="0" indent="0" algn="l" rtl="0">
              <a:spcBef>
                <a:spcPts val="600"/>
              </a:spcBef>
              <a:spcAft>
                <a:spcPts val="0"/>
              </a:spcAft>
              <a:buClr>
                <a:schemeClr val="dk1"/>
              </a:buClr>
              <a:buSzPts val="1100"/>
              <a:buFont typeface="Arial"/>
              <a:buNone/>
            </a:pPr>
            <a:endParaRPr lang="en-US" sz="7200" dirty="0">
              <a:solidFill>
                <a:schemeClr val="accent1">
                  <a:lumMod val="50000"/>
                </a:schemeClr>
              </a:solidFill>
            </a:endParaRPr>
          </a:p>
          <a:p>
            <a:pPr marL="0" lvl="0" indent="0" algn="l" rtl="0">
              <a:spcBef>
                <a:spcPts val="600"/>
              </a:spcBef>
              <a:spcAft>
                <a:spcPts val="0"/>
              </a:spcAft>
              <a:buClr>
                <a:schemeClr val="dk1"/>
              </a:buClr>
              <a:buSzPts val="1100"/>
              <a:buFont typeface="Arial"/>
              <a:buNone/>
            </a:pPr>
            <a:endParaRPr lang="en-US" sz="2600" b="0" i="0" u="none" strike="noStrike" dirty="0">
              <a:solidFill>
                <a:schemeClr val="accent1">
                  <a:lumMod val="50000"/>
                </a:schemeClr>
              </a:solidFill>
              <a:effectLst/>
            </a:endParaRPr>
          </a:p>
          <a:p>
            <a:pPr marL="0" lvl="0" indent="0" algn="l" rtl="0">
              <a:spcBef>
                <a:spcPts val="600"/>
              </a:spcBef>
              <a:spcAft>
                <a:spcPts val="0"/>
              </a:spcAft>
              <a:buClr>
                <a:schemeClr val="dk1"/>
              </a:buClr>
              <a:buSzPts val="1100"/>
              <a:buFont typeface="Arial"/>
              <a:buNone/>
            </a:pPr>
            <a:endParaRPr lang="en-US" sz="7200" b="0" i="0" u="none" strike="noStrike" dirty="0">
              <a:solidFill>
                <a:schemeClr val="accent1">
                  <a:lumMod val="50000"/>
                </a:schemeClr>
              </a:solidFill>
              <a:effectLst/>
            </a:endParaRPr>
          </a:p>
          <a:p>
            <a:pPr marL="0" lvl="0" indent="0" algn="l" rtl="0">
              <a:spcBef>
                <a:spcPts val="600"/>
              </a:spcBef>
              <a:spcAft>
                <a:spcPts val="0"/>
              </a:spcAft>
              <a:buClr>
                <a:schemeClr val="dk1"/>
              </a:buClr>
              <a:buSzPts val="1100"/>
              <a:buFont typeface="Arial"/>
              <a:buNone/>
            </a:pPr>
            <a:endParaRPr lang="en-US" sz="7200" dirty="0">
              <a:solidFill>
                <a:srgbClr val="000000"/>
              </a:solidFill>
            </a:endParaRPr>
          </a:p>
          <a:p>
            <a:pPr marL="0" lvl="0" indent="0" algn="l" rtl="0">
              <a:spcBef>
                <a:spcPts val="600"/>
              </a:spcBef>
              <a:spcAft>
                <a:spcPts val="0"/>
              </a:spcAft>
              <a:buClr>
                <a:schemeClr val="dk1"/>
              </a:buClr>
              <a:buSzPts val="1100"/>
              <a:buFont typeface="Arial"/>
              <a:buNone/>
            </a:pPr>
            <a:endParaRPr lang="en-US" sz="1800" dirty="0">
              <a:latin typeface="Calibri"/>
              <a:ea typeface="Calibri"/>
              <a:cs typeface="Calibri"/>
              <a:sym typeface="Calibri"/>
            </a:endParaRPr>
          </a:p>
          <a:p>
            <a:pPr marL="0" indent="0">
              <a:buNone/>
            </a:pPr>
            <a:endParaRPr lang="en-US" dirty="0"/>
          </a:p>
        </p:txBody>
      </p:sp>
    </p:spTree>
    <p:extLst>
      <p:ext uri="{BB962C8B-B14F-4D97-AF65-F5344CB8AC3E}">
        <p14:creationId xmlns:p14="http://schemas.microsoft.com/office/powerpoint/2010/main" val="319550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B273ECEB-20A0-7594-47DF-637E0AC370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618" y="1"/>
            <a:ext cx="11310687" cy="6858000"/>
          </a:xfrm>
          <a:prstGeom prst="rect">
            <a:avLst/>
          </a:prstGeom>
          <a:solidFill>
            <a:schemeClr val="accent2"/>
          </a:solidFill>
        </p:spPr>
      </p:pic>
      <p:sp>
        <p:nvSpPr>
          <p:cNvPr id="2" name="Title 1">
            <a:extLst>
              <a:ext uri="{FF2B5EF4-FFF2-40B4-BE49-F238E27FC236}">
                <a16:creationId xmlns:a16="http://schemas.microsoft.com/office/drawing/2014/main" id="{B8BE0E59-6164-3E39-730C-6BE8269B33C2}"/>
              </a:ext>
            </a:extLst>
          </p:cNvPr>
          <p:cNvSpPr>
            <a:spLocks noGrp="1"/>
          </p:cNvSpPr>
          <p:nvPr>
            <p:ph type="title"/>
          </p:nvPr>
        </p:nvSpPr>
        <p:spPr>
          <a:xfrm>
            <a:off x="589721" y="423723"/>
            <a:ext cx="11267661" cy="369332"/>
          </a:xfrm>
        </p:spPr>
        <p:txBody>
          <a:bodyPr>
            <a:normAutofit fontScale="90000"/>
          </a:bodyPr>
          <a:lstStyle/>
          <a:p>
            <a:pPr algn="ctr"/>
            <a:r>
              <a:rPr lang="en-US" dirty="0"/>
              <a:t> </a:t>
            </a:r>
            <a:r>
              <a:rPr lang="en-US" sz="3600" b="1" dirty="0"/>
              <a:t>College Students:  Mental Health Stats post-Covid</a:t>
            </a:r>
            <a:br>
              <a:rPr lang="en-US" dirty="0"/>
            </a:br>
            <a:endParaRPr lang="en-US" dirty="0"/>
          </a:p>
        </p:txBody>
      </p:sp>
      <p:sp>
        <p:nvSpPr>
          <p:cNvPr id="3" name="TextBox 2">
            <a:extLst>
              <a:ext uri="{FF2B5EF4-FFF2-40B4-BE49-F238E27FC236}">
                <a16:creationId xmlns:a16="http://schemas.microsoft.com/office/drawing/2014/main" id="{EF8BA8AF-1EB4-6C4F-B535-8D57932838A7}"/>
              </a:ext>
            </a:extLst>
          </p:cNvPr>
          <p:cNvSpPr txBox="1"/>
          <p:nvPr/>
        </p:nvSpPr>
        <p:spPr>
          <a:xfrm>
            <a:off x="7135091" y="6488668"/>
            <a:ext cx="35146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Innovative Educators May 10, 2023</a:t>
            </a:r>
          </a:p>
        </p:txBody>
      </p:sp>
    </p:spTree>
    <p:extLst>
      <p:ext uri="{BB962C8B-B14F-4D97-AF65-F5344CB8AC3E}">
        <p14:creationId xmlns:p14="http://schemas.microsoft.com/office/powerpoint/2010/main" val="153338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7FC-3963-B2D0-2261-0F3FF1009FE8}"/>
              </a:ext>
            </a:extLst>
          </p:cNvPr>
          <p:cNvSpPr>
            <a:spLocks noGrp="1"/>
          </p:cNvSpPr>
          <p:nvPr>
            <p:ph type="title"/>
          </p:nvPr>
        </p:nvSpPr>
        <p:spPr/>
        <p:txBody>
          <a:bodyPr>
            <a:normAutofit/>
          </a:bodyPr>
          <a:lstStyle/>
          <a:p>
            <a:r>
              <a:rPr lang="en-US" sz="5400" dirty="0"/>
              <a:t>Anxiety</a:t>
            </a:r>
          </a:p>
        </p:txBody>
      </p:sp>
      <p:sp>
        <p:nvSpPr>
          <p:cNvPr id="3" name="Content Placeholder 2">
            <a:extLst>
              <a:ext uri="{FF2B5EF4-FFF2-40B4-BE49-F238E27FC236}">
                <a16:creationId xmlns:a16="http://schemas.microsoft.com/office/drawing/2014/main" id="{11237712-DF1E-2E91-39F0-2932CC4FB350}"/>
              </a:ext>
            </a:extLst>
          </p:cNvPr>
          <p:cNvSpPr>
            <a:spLocks noGrp="1"/>
          </p:cNvSpPr>
          <p:nvPr>
            <p:ph idx="1"/>
          </p:nvPr>
        </p:nvSpPr>
        <p:spPr>
          <a:xfrm>
            <a:off x="838200" y="2101755"/>
            <a:ext cx="10515600" cy="3821373"/>
          </a:xfrm>
          <a:noFill/>
        </p:spPr>
        <p:txBody>
          <a:bodyPr/>
          <a:lstStyle/>
          <a:p>
            <a:r>
              <a:rPr lang="en-US" sz="2400" dirty="0"/>
              <a:t>Students with anxiety and depression require greater medical, psychological, social, and academic support from institutions and families when symptoms are exacerbated.</a:t>
            </a:r>
          </a:p>
          <a:p>
            <a:pPr marL="0" indent="0">
              <a:buNone/>
            </a:pPr>
            <a:endParaRPr lang="en-US" sz="2400" dirty="0"/>
          </a:p>
          <a:p>
            <a:r>
              <a:rPr lang="en-US" sz="2400" dirty="0"/>
              <a:t>Post pandemic, what was once clearly an unreasonable accommodation, unduly burdensome or a fundamental alteration is suddenly changed. Schools are now required to </a:t>
            </a:r>
            <a:r>
              <a:rPr lang="en-US" sz="2400" u="sng" dirty="0"/>
              <a:t>consider</a:t>
            </a:r>
            <a:r>
              <a:rPr lang="en-US" sz="2400" dirty="0"/>
              <a:t> providing hybrid, distance and more complex learning accommodations that require consultation and collaboration.</a:t>
            </a:r>
          </a:p>
          <a:p>
            <a:pPr marL="0" indent="0">
              <a:buNone/>
            </a:pPr>
            <a:endParaRPr lang="en-US" dirty="0"/>
          </a:p>
        </p:txBody>
      </p:sp>
    </p:spTree>
    <p:extLst>
      <p:ext uri="{BB962C8B-B14F-4D97-AF65-F5344CB8AC3E}">
        <p14:creationId xmlns:p14="http://schemas.microsoft.com/office/powerpoint/2010/main" val="46713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243464-23A3-6341-B64A-986B98630636}"/>
              </a:ext>
            </a:extLst>
          </p:cNvPr>
          <p:cNvSpPr>
            <a:spLocks noGrp="1"/>
          </p:cNvSpPr>
          <p:nvPr>
            <p:ph type="body" idx="1"/>
          </p:nvPr>
        </p:nvSpPr>
        <p:spPr>
          <a:xfrm>
            <a:off x="627796" y="736979"/>
            <a:ext cx="11869003" cy="5718412"/>
          </a:xfrm>
        </p:spPr>
        <p:txBody>
          <a:bodyPr/>
          <a:lstStyle/>
          <a:p>
            <a:pPr marL="114300" indent="0" algn="ctr">
              <a:buNone/>
            </a:pPr>
            <a:r>
              <a:rPr lang="en-US" sz="3200" b="1" dirty="0">
                <a:latin typeface="+mn-lt"/>
              </a:rPr>
              <a:t>Brianna:  The Global Studies Conundrum</a:t>
            </a:r>
          </a:p>
          <a:p>
            <a:pPr marL="114300" indent="0" algn="ctr">
              <a:buNone/>
            </a:pPr>
            <a:endParaRPr lang="en-US" sz="2000" b="1" dirty="0"/>
          </a:p>
          <a:p>
            <a:pPr>
              <a:lnSpc>
                <a:spcPts val="2040"/>
              </a:lnSpc>
            </a:pPr>
            <a:r>
              <a:rPr lang="en-US" sz="2200" b="1" dirty="0"/>
              <a:t>Student requests Foreign Language Waiver via Accessibility Services</a:t>
            </a:r>
          </a:p>
          <a:p>
            <a:pPr marL="114300" indent="0">
              <a:lnSpc>
                <a:spcPts val="2040"/>
              </a:lnSpc>
              <a:buNone/>
            </a:pPr>
            <a:endParaRPr lang="en-US" sz="2200" b="1" dirty="0"/>
          </a:p>
          <a:p>
            <a:pPr>
              <a:lnSpc>
                <a:spcPts val="2040"/>
              </a:lnSpc>
            </a:pPr>
            <a:r>
              <a:rPr lang="en-US" sz="2200" b="1" dirty="0"/>
              <a:t>Student wishes to major in Global Studies which has a Foreign Language Requirement</a:t>
            </a:r>
          </a:p>
          <a:p>
            <a:pPr>
              <a:lnSpc>
                <a:spcPts val="2040"/>
              </a:lnSpc>
            </a:pPr>
            <a:endParaRPr lang="en-US" sz="2200" b="1" dirty="0"/>
          </a:p>
          <a:p>
            <a:pPr>
              <a:lnSpc>
                <a:spcPts val="2040"/>
              </a:lnSpc>
            </a:pPr>
            <a:r>
              <a:rPr lang="en-US" sz="2200" b="1" dirty="0"/>
              <a:t>Global Studies faculty want to abide by Department policy</a:t>
            </a:r>
          </a:p>
          <a:p>
            <a:pPr>
              <a:lnSpc>
                <a:spcPts val="2040"/>
              </a:lnSpc>
            </a:pPr>
            <a:endParaRPr lang="en-US" sz="2200" b="1" dirty="0"/>
          </a:p>
          <a:p>
            <a:pPr>
              <a:lnSpc>
                <a:spcPts val="2040"/>
              </a:lnSpc>
            </a:pPr>
            <a:r>
              <a:rPr lang="en-US" sz="2200" b="1" dirty="0"/>
              <a:t>Class Dean is caught between advocacy for student and college policy</a:t>
            </a:r>
          </a:p>
          <a:p>
            <a:pPr marL="114300" indent="0">
              <a:lnSpc>
                <a:spcPts val="2040"/>
              </a:lnSpc>
              <a:buNone/>
            </a:pPr>
            <a:endParaRPr lang="en-US" sz="2200" b="1" dirty="0"/>
          </a:p>
          <a:p>
            <a:pPr>
              <a:lnSpc>
                <a:spcPts val="2040"/>
              </a:lnSpc>
            </a:pPr>
            <a:r>
              <a:rPr lang="en-US" sz="2200" b="1" dirty="0"/>
              <a:t>Accessibility Services determines student is qualified for a foreign language waiver</a:t>
            </a:r>
          </a:p>
          <a:p>
            <a:pPr marL="114300" indent="0">
              <a:lnSpc>
                <a:spcPts val="2040"/>
              </a:lnSpc>
              <a:buNone/>
            </a:pPr>
            <a:endParaRPr lang="en-US" sz="2200" b="1" dirty="0"/>
          </a:p>
          <a:p>
            <a:pPr>
              <a:lnSpc>
                <a:spcPts val="2040"/>
              </a:lnSpc>
            </a:pPr>
            <a:r>
              <a:rPr lang="en-US" sz="2200" b="1" dirty="0"/>
              <a:t>Parents advocate for student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6E2FEF0-5546-B24A-9D07-377866FCEBEC}"/>
              </a:ext>
            </a:extLst>
          </p:cNvPr>
          <p:cNvSpPr>
            <a:spLocks noGrp="1"/>
          </p:cNvSpPr>
          <p:nvPr>
            <p:ph type="sldNum"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F15DF4D-948D-6549-839F-86C5F8C98B70}"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5022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539894-D541-BE43-9BE0-6A7E0A93D136}"/>
              </a:ext>
            </a:extLst>
          </p:cNvPr>
          <p:cNvSpPr/>
          <p:nvPr/>
        </p:nvSpPr>
        <p:spPr>
          <a:xfrm>
            <a:off x="81941" y="445001"/>
            <a:ext cx="1801528" cy="1676400"/>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Uncertainty of the future</a:t>
            </a:r>
          </a:p>
        </p:txBody>
      </p:sp>
      <p:sp>
        <p:nvSpPr>
          <p:cNvPr id="4" name="Oval 3">
            <a:extLst>
              <a:ext uri="{FF2B5EF4-FFF2-40B4-BE49-F238E27FC236}">
                <a16:creationId xmlns:a16="http://schemas.microsoft.com/office/drawing/2014/main" id="{84E84433-B34D-D640-9CA9-09BE69C967BC}"/>
              </a:ext>
            </a:extLst>
          </p:cNvPr>
          <p:cNvSpPr/>
          <p:nvPr/>
        </p:nvSpPr>
        <p:spPr>
          <a:xfrm>
            <a:off x="89009" y="4775700"/>
            <a:ext cx="1897780" cy="1753402"/>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Competing Demands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Social catch-up)</a:t>
            </a:r>
          </a:p>
        </p:txBody>
      </p:sp>
      <p:grpSp>
        <p:nvGrpSpPr>
          <p:cNvPr id="11" name="Group 10">
            <a:extLst>
              <a:ext uri="{FF2B5EF4-FFF2-40B4-BE49-F238E27FC236}">
                <a16:creationId xmlns:a16="http://schemas.microsoft.com/office/drawing/2014/main" id="{339D00E5-BD8F-2345-A75F-0F5F5EB0B118}"/>
              </a:ext>
            </a:extLst>
          </p:cNvPr>
          <p:cNvGrpSpPr/>
          <p:nvPr/>
        </p:nvGrpSpPr>
        <p:grpSpPr>
          <a:xfrm>
            <a:off x="4057679" y="1111705"/>
            <a:ext cx="2194560" cy="5117030"/>
            <a:chOff x="3416731" y="916406"/>
            <a:chExt cx="2194560" cy="5117030"/>
          </a:xfrm>
          <a:solidFill>
            <a:schemeClr val="accent4">
              <a:lumMod val="40000"/>
              <a:lumOff val="60000"/>
            </a:schemeClr>
          </a:solidFill>
        </p:grpSpPr>
        <p:sp>
          <p:nvSpPr>
            <p:cNvPr id="9" name="Rectangle 8">
              <a:extLst>
                <a:ext uri="{FF2B5EF4-FFF2-40B4-BE49-F238E27FC236}">
                  <a16:creationId xmlns:a16="http://schemas.microsoft.com/office/drawing/2014/main" id="{F56F8942-F87E-CA40-BE87-46D5E5067F03}"/>
                </a:ext>
              </a:extLst>
            </p:cNvPr>
            <p:cNvSpPr/>
            <p:nvPr/>
          </p:nvSpPr>
          <p:spPr>
            <a:xfrm>
              <a:off x="3416731" y="916406"/>
              <a:ext cx="2194560" cy="138603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547CD8F-2695-8542-842D-1FFB37F562C5}"/>
                </a:ext>
              </a:extLst>
            </p:cNvPr>
            <p:cNvSpPr txBox="1"/>
            <p:nvPr/>
          </p:nvSpPr>
          <p:spPr>
            <a:xfrm>
              <a:off x="4071486" y="1424759"/>
              <a:ext cx="885050"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Anxiety</a:t>
              </a:r>
            </a:p>
          </p:txBody>
        </p:sp>
        <p:sp>
          <p:nvSpPr>
            <p:cNvPr id="12" name="Rectangle 11">
              <a:extLst>
                <a:ext uri="{FF2B5EF4-FFF2-40B4-BE49-F238E27FC236}">
                  <a16:creationId xmlns:a16="http://schemas.microsoft.com/office/drawing/2014/main" id="{B0554471-0ACC-3F43-A1A5-AE38D8326395}"/>
                </a:ext>
              </a:extLst>
            </p:cNvPr>
            <p:cNvSpPr/>
            <p:nvPr/>
          </p:nvSpPr>
          <p:spPr>
            <a:xfrm>
              <a:off x="3416731" y="4647398"/>
              <a:ext cx="2194560" cy="138603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CE1979-88C8-ED43-9721-AEC248C8C6B4}"/>
                </a:ext>
              </a:extLst>
            </p:cNvPr>
            <p:cNvSpPr/>
            <p:nvPr/>
          </p:nvSpPr>
          <p:spPr>
            <a:xfrm>
              <a:off x="3416731" y="2648552"/>
              <a:ext cx="2194560" cy="138603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173ACA-170B-E942-8E2E-41CC910EE142}"/>
                </a:ext>
              </a:extLst>
            </p:cNvPr>
            <p:cNvSpPr txBox="1"/>
            <p:nvPr/>
          </p:nvSpPr>
          <p:spPr>
            <a:xfrm>
              <a:off x="3844725" y="3018405"/>
              <a:ext cx="1338572" cy="646331"/>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Inadequate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Preparation</a:t>
              </a:r>
            </a:p>
          </p:txBody>
        </p:sp>
        <p:sp>
          <p:nvSpPr>
            <p:cNvPr id="15" name="TextBox 14">
              <a:extLst>
                <a:ext uri="{FF2B5EF4-FFF2-40B4-BE49-F238E27FC236}">
                  <a16:creationId xmlns:a16="http://schemas.microsoft.com/office/drawing/2014/main" id="{6A412752-E6DE-2F49-BF0B-F20088DE0CE2}"/>
                </a:ext>
              </a:extLst>
            </p:cNvPr>
            <p:cNvSpPr txBox="1"/>
            <p:nvPr/>
          </p:nvSpPr>
          <p:spPr>
            <a:xfrm>
              <a:off x="4018972" y="5068139"/>
              <a:ext cx="937564"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Defocus</a:t>
              </a:r>
            </a:p>
          </p:txBody>
        </p:sp>
      </p:grpSp>
      <p:grpSp>
        <p:nvGrpSpPr>
          <p:cNvPr id="64" name="Group 63">
            <a:extLst>
              <a:ext uri="{FF2B5EF4-FFF2-40B4-BE49-F238E27FC236}">
                <a16:creationId xmlns:a16="http://schemas.microsoft.com/office/drawing/2014/main" id="{E9BA174A-7011-6D49-8F85-E85EEE747688}"/>
              </a:ext>
            </a:extLst>
          </p:cNvPr>
          <p:cNvGrpSpPr/>
          <p:nvPr/>
        </p:nvGrpSpPr>
        <p:grpSpPr>
          <a:xfrm>
            <a:off x="6494757" y="456118"/>
            <a:ext cx="2726379" cy="2241945"/>
            <a:chOff x="6494757" y="456118"/>
            <a:chExt cx="2726379" cy="2241945"/>
          </a:xfrm>
        </p:grpSpPr>
        <p:sp>
          <p:nvSpPr>
            <p:cNvPr id="16" name="Triangle 15">
              <a:extLst>
                <a:ext uri="{FF2B5EF4-FFF2-40B4-BE49-F238E27FC236}">
                  <a16:creationId xmlns:a16="http://schemas.microsoft.com/office/drawing/2014/main" id="{69333881-850A-5944-BA5A-05A3FC837148}"/>
                </a:ext>
              </a:extLst>
            </p:cNvPr>
            <p:cNvSpPr/>
            <p:nvPr/>
          </p:nvSpPr>
          <p:spPr>
            <a:xfrm>
              <a:off x="6494757" y="456118"/>
              <a:ext cx="2726379" cy="2241945"/>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AE7B2C5-876E-DD41-8E97-F06B474A4C49}"/>
                </a:ext>
              </a:extLst>
            </p:cNvPr>
            <p:cNvSpPr txBox="1"/>
            <p:nvPr/>
          </p:nvSpPr>
          <p:spPr>
            <a:xfrm>
              <a:off x="7228793" y="1647459"/>
              <a:ext cx="1348261" cy="646331"/>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Attendance</a:t>
              </a:r>
            </a:p>
          </p:txBody>
        </p:sp>
      </p:grpSp>
      <p:grpSp>
        <p:nvGrpSpPr>
          <p:cNvPr id="52" name="Group 51">
            <a:extLst>
              <a:ext uri="{FF2B5EF4-FFF2-40B4-BE49-F238E27FC236}">
                <a16:creationId xmlns:a16="http://schemas.microsoft.com/office/drawing/2014/main" id="{0D6F62EF-4F4A-6346-B85F-1E5841EB66EC}"/>
              </a:ext>
            </a:extLst>
          </p:cNvPr>
          <p:cNvGrpSpPr/>
          <p:nvPr/>
        </p:nvGrpSpPr>
        <p:grpSpPr>
          <a:xfrm>
            <a:off x="6680233" y="2396745"/>
            <a:ext cx="2520935" cy="2048793"/>
            <a:chOff x="6424635" y="2138322"/>
            <a:chExt cx="2520935" cy="2048793"/>
          </a:xfrm>
        </p:grpSpPr>
        <p:sp>
          <p:nvSpPr>
            <p:cNvPr id="17" name="Triangle 16">
              <a:extLst>
                <a:ext uri="{FF2B5EF4-FFF2-40B4-BE49-F238E27FC236}">
                  <a16:creationId xmlns:a16="http://schemas.microsoft.com/office/drawing/2014/main" id="{AAF476C2-B376-A948-BE36-E97B6B15BFFA}"/>
                </a:ext>
              </a:extLst>
            </p:cNvPr>
            <p:cNvSpPr/>
            <p:nvPr/>
          </p:nvSpPr>
          <p:spPr>
            <a:xfrm>
              <a:off x="6424635" y="2138322"/>
              <a:ext cx="2520935" cy="2048793"/>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0BE5129-8809-404F-B6FE-CB451855B013}"/>
                </a:ext>
              </a:extLst>
            </p:cNvPr>
            <p:cNvSpPr txBox="1"/>
            <p:nvPr/>
          </p:nvSpPr>
          <p:spPr>
            <a:xfrm>
              <a:off x="6857261" y="3536869"/>
              <a:ext cx="1692357" cy="369332"/>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Procrastination</a:t>
              </a:r>
            </a:p>
          </p:txBody>
        </p:sp>
      </p:grpSp>
      <p:grpSp>
        <p:nvGrpSpPr>
          <p:cNvPr id="56" name="Group 55">
            <a:extLst>
              <a:ext uri="{FF2B5EF4-FFF2-40B4-BE49-F238E27FC236}">
                <a16:creationId xmlns:a16="http://schemas.microsoft.com/office/drawing/2014/main" id="{FC611CFC-17C0-644D-A4F5-A06340E94F4E}"/>
              </a:ext>
            </a:extLst>
          </p:cNvPr>
          <p:cNvGrpSpPr/>
          <p:nvPr/>
        </p:nvGrpSpPr>
        <p:grpSpPr>
          <a:xfrm>
            <a:off x="6503230" y="4445538"/>
            <a:ext cx="2980404" cy="2203455"/>
            <a:chOff x="6503230" y="4445538"/>
            <a:chExt cx="2980404" cy="2203455"/>
          </a:xfrm>
        </p:grpSpPr>
        <p:sp>
          <p:nvSpPr>
            <p:cNvPr id="18" name="Triangle 17">
              <a:extLst>
                <a:ext uri="{FF2B5EF4-FFF2-40B4-BE49-F238E27FC236}">
                  <a16:creationId xmlns:a16="http://schemas.microsoft.com/office/drawing/2014/main" id="{D1888CBE-2AB7-A046-8352-BE55EAEB9888}"/>
                </a:ext>
              </a:extLst>
            </p:cNvPr>
            <p:cNvSpPr/>
            <p:nvPr/>
          </p:nvSpPr>
          <p:spPr>
            <a:xfrm>
              <a:off x="6503230" y="4445538"/>
              <a:ext cx="2980404" cy="2203455"/>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F7D1B4A-E98F-224B-86E0-E61075788706}"/>
                </a:ext>
              </a:extLst>
            </p:cNvPr>
            <p:cNvSpPr txBox="1"/>
            <p:nvPr/>
          </p:nvSpPr>
          <p:spPr>
            <a:xfrm>
              <a:off x="7289800" y="5632770"/>
              <a:ext cx="1435069" cy="646331"/>
            </a:xfrm>
            <a:prstGeom prst="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Engagement</a:t>
              </a:r>
            </a:p>
          </p:txBody>
        </p:sp>
      </p:grpSp>
      <p:sp>
        <p:nvSpPr>
          <p:cNvPr id="22" name="TextBox 21">
            <a:extLst>
              <a:ext uri="{FF2B5EF4-FFF2-40B4-BE49-F238E27FC236}">
                <a16:creationId xmlns:a16="http://schemas.microsoft.com/office/drawing/2014/main" id="{8A2FB786-2AEA-B244-B0BD-1DA1A7ECC814}"/>
              </a:ext>
            </a:extLst>
          </p:cNvPr>
          <p:cNvSpPr txBox="1"/>
          <p:nvPr/>
        </p:nvSpPr>
        <p:spPr>
          <a:xfrm>
            <a:off x="-225189" y="-43627"/>
            <a:ext cx="41720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solidFill>
                    <a:prstClr val="white"/>
                  </a:solidFill>
                </a:ln>
                <a:solidFill>
                  <a:srgbClr val="70AD47">
                    <a:lumMod val="75000"/>
                  </a:srgbClr>
                </a:solidFill>
                <a:effectLst/>
                <a:uLnTx/>
                <a:uFillTx/>
                <a:latin typeface="Calibri" panose="020F0502020204030204"/>
                <a:ea typeface="+mn-ea"/>
                <a:cs typeface="+mn-cs"/>
              </a:rPr>
              <a:t>Student Issues</a:t>
            </a:r>
          </a:p>
        </p:txBody>
      </p:sp>
      <p:sp>
        <p:nvSpPr>
          <p:cNvPr id="24" name="TextBox 23">
            <a:extLst>
              <a:ext uri="{FF2B5EF4-FFF2-40B4-BE49-F238E27FC236}">
                <a16:creationId xmlns:a16="http://schemas.microsoft.com/office/drawing/2014/main" id="{0BF34AF6-5B8B-5D43-B482-D6B0D014FB97}"/>
              </a:ext>
            </a:extLst>
          </p:cNvPr>
          <p:cNvSpPr txBox="1"/>
          <p:nvPr/>
        </p:nvSpPr>
        <p:spPr>
          <a:xfrm>
            <a:off x="3374410" y="-43122"/>
            <a:ext cx="4347178"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prstClr val="black">
                      <a:lumMod val="50000"/>
                      <a:lumOff val="50000"/>
                    </a:prstClr>
                  </a:solidFill>
                </a:ln>
                <a:solidFill>
                  <a:srgbClr val="ED7D31">
                    <a:lumMod val="40000"/>
                    <a:lumOff val="60000"/>
                  </a:srgbClr>
                </a:solidFill>
                <a:effectLst/>
                <a:uLnTx/>
                <a:uFillTx/>
                <a:latin typeface="Calibri" panose="020F0502020204030204"/>
                <a:ea typeface="+mn-ea"/>
                <a:cs typeface="+mn-cs"/>
              </a:rPr>
              <a:t>Manifest by</a:t>
            </a:r>
            <a:endParaRPr kumimoji="0" lang="en-US" sz="4000" b="0" i="0" u="none" strike="noStrike" kern="1200" cap="none" spc="0" normalizeH="0" baseline="0" noProof="0" dirty="0">
              <a:ln w="22225">
                <a:solidFill>
                  <a:prstClr val="black">
                    <a:lumMod val="50000"/>
                    <a:lumOff val="50000"/>
                  </a:prstClr>
                </a:solidFill>
              </a:ln>
              <a:solidFill>
                <a:srgbClr val="ED7D31">
                  <a:lumMod val="40000"/>
                  <a:lumOff val="60000"/>
                </a:srgb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E667003-40A7-7F48-9470-29E818F61146}"/>
              </a:ext>
            </a:extLst>
          </p:cNvPr>
          <p:cNvSpPr txBox="1"/>
          <p:nvPr/>
        </p:nvSpPr>
        <p:spPr>
          <a:xfrm>
            <a:off x="7806304" y="-85206"/>
            <a:ext cx="45729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prstClr val="black">
                      <a:lumMod val="50000"/>
                      <a:lumOff val="50000"/>
                    </a:prstClr>
                  </a:solidFill>
                </a:ln>
                <a:solidFill>
                  <a:srgbClr val="ED7D31">
                    <a:lumMod val="75000"/>
                  </a:srgbClr>
                </a:solidFill>
                <a:effectLst/>
                <a:uLnTx/>
                <a:uFillTx/>
                <a:latin typeface="Calibri" panose="020F0502020204030204"/>
                <a:ea typeface="+mn-ea"/>
                <a:cs typeface="+mn-cs"/>
              </a:rPr>
              <a:t>Faculty Questions</a:t>
            </a:r>
          </a:p>
        </p:txBody>
      </p:sp>
      <p:sp>
        <p:nvSpPr>
          <p:cNvPr id="27" name="TextBox 26">
            <a:extLst>
              <a:ext uri="{FF2B5EF4-FFF2-40B4-BE49-F238E27FC236}">
                <a16:creationId xmlns:a16="http://schemas.microsoft.com/office/drawing/2014/main" id="{5CDB6BA7-4CC1-4042-8B70-05191778CF20}"/>
              </a:ext>
            </a:extLst>
          </p:cNvPr>
          <p:cNvSpPr txBox="1"/>
          <p:nvPr/>
        </p:nvSpPr>
        <p:spPr>
          <a:xfrm>
            <a:off x="8806938" y="950619"/>
            <a:ext cx="284257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How to make the classroom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experience a meaningful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part of the course?</a:t>
            </a:r>
          </a:p>
        </p:txBody>
      </p:sp>
      <p:grpSp>
        <p:nvGrpSpPr>
          <p:cNvPr id="39" name="Group 38">
            <a:extLst>
              <a:ext uri="{FF2B5EF4-FFF2-40B4-BE49-F238E27FC236}">
                <a16:creationId xmlns:a16="http://schemas.microsoft.com/office/drawing/2014/main" id="{03074018-6286-604D-A4B5-44B32713765D}"/>
              </a:ext>
            </a:extLst>
          </p:cNvPr>
          <p:cNvGrpSpPr/>
          <p:nvPr/>
        </p:nvGrpSpPr>
        <p:grpSpPr>
          <a:xfrm>
            <a:off x="1626786" y="577611"/>
            <a:ext cx="1936249" cy="1819133"/>
            <a:chOff x="1626787" y="577612"/>
            <a:chExt cx="1538410" cy="1445358"/>
          </a:xfrm>
        </p:grpSpPr>
        <p:sp>
          <p:nvSpPr>
            <p:cNvPr id="33" name="Oval 32">
              <a:extLst>
                <a:ext uri="{FF2B5EF4-FFF2-40B4-BE49-F238E27FC236}">
                  <a16:creationId xmlns:a16="http://schemas.microsoft.com/office/drawing/2014/main" id="{29140C08-147F-9844-97C2-51FE2CE39213}"/>
                </a:ext>
              </a:extLst>
            </p:cNvPr>
            <p:cNvSpPr/>
            <p:nvPr/>
          </p:nvSpPr>
          <p:spPr>
            <a:xfrm>
              <a:off x="1626787" y="577612"/>
              <a:ext cx="1538410" cy="144535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3E90CF28-D082-5A49-9949-FBD6D4DD8C44}"/>
                </a:ext>
              </a:extLst>
            </p:cNvPr>
            <p:cNvSpPr txBox="1"/>
            <p:nvPr/>
          </p:nvSpPr>
          <p:spPr>
            <a:xfrm>
              <a:off x="1917921" y="1093241"/>
              <a:ext cx="1163780" cy="513530"/>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Workforce</a:t>
              </a:r>
            </a:p>
          </p:txBody>
        </p:sp>
      </p:grpSp>
      <p:sp>
        <p:nvSpPr>
          <p:cNvPr id="35" name="TextBox 34">
            <a:extLst>
              <a:ext uri="{FF2B5EF4-FFF2-40B4-BE49-F238E27FC236}">
                <a16:creationId xmlns:a16="http://schemas.microsoft.com/office/drawing/2014/main" id="{6F336900-DC7F-0A4E-86DD-300AC6753587}"/>
              </a:ext>
            </a:extLst>
          </p:cNvPr>
          <p:cNvSpPr txBox="1"/>
          <p:nvPr/>
        </p:nvSpPr>
        <p:spPr>
          <a:xfrm>
            <a:off x="9040037" y="2423058"/>
            <a:ext cx="283077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When does a general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anxiety become a disability?</a:t>
            </a:r>
          </a:p>
        </p:txBody>
      </p:sp>
      <p:sp>
        <p:nvSpPr>
          <p:cNvPr id="36" name="TextBox 35">
            <a:extLst>
              <a:ext uri="{FF2B5EF4-FFF2-40B4-BE49-F238E27FC236}">
                <a16:creationId xmlns:a16="http://schemas.microsoft.com/office/drawing/2014/main" id="{ADA02AC7-5CD5-3145-8511-764BBE784A6A}"/>
              </a:ext>
            </a:extLst>
          </p:cNvPr>
          <p:cNvSpPr txBox="1"/>
          <p:nvPr/>
        </p:nvSpPr>
        <p:spPr>
          <a:xfrm>
            <a:off x="9162993" y="3336211"/>
            <a:ext cx="254332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How to provide effective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scaffolding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student learning?</a:t>
            </a:r>
          </a:p>
        </p:txBody>
      </p:sp>
      <p:sp>
        <p:nvSpPr>
          <p:cNvPr id="37" name="TextBox 36">
            <a:extLst>
              <a:ext uri="{FF2B5EF4-FFF2-40B4-BE49-F238E27FC236}">
                <a16:creationId xmlns:a16="http://schemas.microsoft.com/office/drawing/2014/main" id="{81EA8F94-6F4E-C444-9982-E19C6BD8A95D}"/>
              </a:ext>
            </a:extLst>
          </p:cNvPr>
          <p:cNvSpPr txBox="1"/>
          <p:nvPr/>
        </p:nvSpPr>
        <p:spPr>
          <a:xfrm>
            <a:off x="8635816" y="4631628"/>
            <a:ext cx="357488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How to engage a wide spectrum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of students in the required content?</a:t>
            </a:r>
          </a:p>
        </p:txBody>
      </p:sp>
      <p:sp>
        <p:nvSpPr>
          <p:cNvPr id="6" name="TextBox 5">
            <a:extLst>
              <a:ext uri="{FF2B5EF4-FFF2-40B4-BE49-F238E27FC236}">
                <a16:creationId xmlns:a16="http://schemas.microsoft.com/office/drawing/2014/main" id="{9EF33E5F-0E74-1942-A341-11619AC9366A}"/>
              </a:ext>
            </a:extLst>
          </p:cNvPr>
          <p:cNvSpPr txBox="1"/>
          <p:nvPr/>
        </p:nvSpPr>
        <p:spPr>
          <a:xfrm>
            <a:off x="9071614" y="5783788"/>
            <a:ext cx="27257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How to maintain Academic Rigor?</a:t>
            </a:r>
          </a:p>
        </p:txBody>
      </p:sp>
      <p:sp>
        <p:nvSpPr>
          <p:cNvPr id="60" name="Right Arrow 59">
            <a:extLst>
              <a:ext uri="{FF2B5EF4-FFF2-40B4-BE49-F238E27FC236}">
                <a16:creationId xmlns:a16="http://schemas.microsoft.com/office/drawing/2014/main" id="{697C3C4A-72FF-C540-8AB1-B63856A842B0}"/>
              </a:ext>
            </a:extLst>
          </p:cNvPr>
          <p:cNvSpPr/>
          <p:nvPr/>
        </p:nvSpPr>
        <p:spPr>
          <a:xfrm>
            <a:off x="3210969" y="64676"/>
            <a:ext cx="978408" cy="484632"/>
          </a:xfrm>
          <a:prstGeom prst="rightArrow">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ight Arrow 60">
            <a:extLst>
              <a:ext uri="{FF2B5EF4-FFF2-40B4-BE49-F238E27FC236}">
                <a16:creationId xmlns:a16="http://schemas.microsoft.com/office/drawing/2014/main" id="{C65A037B-59BF-5344-8DB6-347A41E3B9F9}"/>
              </a:ext>
            </a:extLst>
          </p:cNvPr>
          <p:cNvSpPr/>
          <p:nvPr/>
        </p:nvSpPr>
        <p:spPr>
          <a:xfrm>
            <a:off x="7003750" y="84792"/>
            <a:ext cx="978408" cy="484632"/>
          </a:xfrm>
          <a:prstGeom prst="rightArrow">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492E7A1F-6F15-A94A-B8A1-C66A8CEDF4E5}"/>
              </a:ext>
            </a:extLst>
          </p:cNvPr>
          <p:cNvGrpSpPr/>
          <p:nvPr/>
        </p:nvGrpSpPr>
        <p:grpSpPr>
          <a:xfrm>
            <a:off x="1864810" y="1897677"/>
            <a:ext cx="1538114" cy="1610984"/>
            <a:chOff x="1864810" y="1897677"/>
            <a:chExt cx="1538114" cy="1610984"/>
          </a:xfrm>
        </p:grpSpPr>
        <p:sp>
          <p:nvSpPr>
            <p:cNvPr id="32" name="Oval 31">
              <a:extLst>
                <a:ext uri="{FF2B5EF4-FFF2-40B4-BE49-F238E27FC236}">
                  <a16:creationId xmlns:a16="http://schemas.microsoft.com/office/drawing/2014/main" id="{3BE77B59-9476-0947-A350-8003582B4B9C}"/>
                </a:ext>
              </a:extLst>
            </p:cNvPr>
            <p:cNvSpPr/>
            <p:nvPr/>
          </p:nvSpPr>
          <p:spPr>
            <a:xfrm>
              <a:off x="1864810" y="1897677"/>
              <a:ext cx="1538114" cy="161098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B26A2514-EDDC-FB48-8A64-AB28D02986D7}"/>
                </a:ext>
              </a:extLst>
            </p:cNvPr>
            <p:cNvSpPr txBox="1"/>
            <p:nvPr/>
          </p:nvSpPr>
          <p:spPr>
            <a:xfrm>
              <a:off x="1885209" y="2194326"/>
              <a:ext cx="1459121" cy="923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 and chat GPT</a:t>
              </a:r>
            </a:p>
          </p:txBody>
        </p:sp>
      </p:grpSp>
      <p:sp>
        <p:nvSpPr>
          <p:cNvPr id="38" name="Oval 37">
            <a:extLst>
              <a:ext uri="{FF2B5EF4-FFF2-40B4-BE49-F238E27FC236}">
                <a16:creationId xmlns:a16="http://schemas.microsoft.com/office/drawing/2014/main" id="{92975715-6144-AF49-85B0-2729C7C64281}"/>
              </a:ext>
            </a:extLst>
          </p:cNvPr>
          <p:cNvSpPr/>
          <p:nvPr/>
        </p:nvSpPr>
        <p:spPr>
          <a:xfrm>
            <a:off x="71268" y="1932365"/>
            <a:ext cx="1801528" cy="1676400"/>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Changing Pedagogy</a:t>
            </a:r>
          </a:p>
        </p:txBody>
      </p:sp>
      <p:sp>
        <p:nvSpPr>
          <p:cNvPr id="3" name="Oval 2">
            <a:extLst>
              <a:ext uri="{FF2B5EF4-FFF2-40B4-BE49-F238E27FC236}">
                <a16:creationId xmlns:a16="http://schemas.microsoft.com/office/drawing/2014/main" id="{27827FC0-EFC7-0446-A4EC-6015E40A5F3F}"/>
              </a:ext>
            </a:extLst>
          </p:cNvPr>
          <p:cNvSpPr/>
          <p:nvPr/>
        </p:nvSpPr>
        <p:spPr>
          <a:xfrm>
            <a:off x="60307" y="3336211"/>
            <a:ext cx="1897780" cy="1613837"/>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Post - COVID</a:t>
            </a:r>
          </a:p>
        </p:txBody>
      </p:sp>
      <p:grpSp>
        <p:nvGrpSpPr>
          <p:cNvPr id="57" name="Group 56">
            <a:extLst>
              <a:ext uri="{FF2B5EF4-FFF2-40B4-BE49-F238E27FC236}">
                <a16:creationId xmlns:a16="http://schemas.microsoft.com/office/drawing/2014/main" id="{B7D1FA50-4B07-8645-BBCA-774E7440276D}"/>
              </a:ext>
            </a:extLst>
          </p:cNvPr>
          <p:cNvGrpSpPr/>
          <p:nvPr/>
        </p:nvGrpSpPr>
        <p:grpSpPr>
          <a:xfrm>
            <a:off x="1655132" y="3288336"/>
            <a:ext cx="2131371" cy="2060600"/>
            <a:chOff x="1809788" y="3321298"/>
            <a:chExt cx="2131371" cy="2060600"/>
          </a:xfrm>
        </p:grpSpPr>
        <p:sp>
          <p:nvSpPr>
            <p:cNvPr id="31" name="Oval 30">
              <a:extLst>
                <a:ext uri="{FF2B5EF4-FFF2-40B4-BE49-F238E27FC236}">
                  <a16:creationId xmlns:a16="http://schemas.microsoft.com/office/drawing/2014/main" id="{9B355D6B-E8E1-B942-9EE0-811CAF8A0F0C}"/>
                </a:ext>
              </a:extLst>
            </p:cNvPr>
            <p:cNvSpPr/>
            <p:nvPr/>
          </p:nvSpPr>
          <p:spPr>
            <a:xfrm>
              <a:off x="1809788" y="3321298"/>
              <a:ext cx="2131371" cy="2060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1C933DC-D1AB-A144-9560-E1FDCE242CF7}"/>
                </a:ext>
              </a:extLst>
            </p:cNvPr>
            <p:cNvSpPr txBox="1"/>
            <p:nvPr/>
          </p:nvSpPr>
          <p:spPr>
            <a:xfrm>
              <a:off x="2015491" y="3698334"/>
              <a:ext cx="160929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Effect of Technology  on new methods of Learning</a:t>
              </a:r>
            </a:p>
          </p:txBody>
        </p:sp>
      </p:grpSp>
    </p:spTree>
    <p:extLst>
      <p:ext uri="{BB962C8B-B14F-4D97-AF65-F5344CB8AC3E}">
        <p14:creationId xmlns:p14="http://schemas.microsoft.com/office/powerpoint/2010/main" val="15408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2" grpId="0"/>
      <p:bldP spid="24" grpId="0"/>
      <p:bldP spid="25" grpId="0"/>
      <p:bldP spid="27" grpId="0"/>
      <p:bldP spid="35" grpId="0"/>
      <p:bldP spid="36" grpId="0"/>
      <p:bldP spid="37" grpId="0"/>
      <p:bldP spid="6" grpId="0"/>
      <p:bldP spid="60" grpId="0" animBg="1"/>
      <p:bldP spid="61" grpId="0" animBg="1"/>
      <p:bldP spid="3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449D-D34C-77F5-E984-4FA6B0FDBAEF}"/>
              </a:ext>
            </a:extLst>
          </p:cNvPr>
          <p:cNvSpPr>
            <a:spLocks noGrp="1"/>
          </p:cNvSpPr>
          <p:nvPr>
            <p:ph type="title"/>
          </p:nvPr>
        </p:nvSpPr>
        <p:spPr/>
        <p:txBody>
          <a:bodyPr>
            <a:normAutofit fontScale="90000"/>
          </a:bodyPr>
          <a:lstStyle/>
          <a:p>
            <a:r>
              <a:rPr lang="en-US" sz="4800" b="1" dirty="0">
                <a:solidFill>
                  <a:schemeClr val="accent1">
                    <a:lumMod val="50000"/>
                  </a:schemeClr>
                </a:solidFill>
                <a:latin typeface="+mn-lt"/>
              </a:rPr>
              <a:t>Faculty conundrum</a:t>
            </a:r>
            <a:br>
              <a:rPr lang="en-US" sz="4800" b="1" dirty="0">
                <a:solidFill>
                  <a:schemeClr val="accent1">
                    <a:lumMod val="50000"/>
                  </a:schemeClr>
                </a:solidFill>
              </a:rPr>
            </a:br>
            <a:endParaRPr lang="en-US" sz="4800" b="1" dirty="0">
              <a:solidFill>
                <a:schemeClr val="accent1">
                  <a:lumMod val="50000"/>
                </a:schemeClr>
              </a:solidFill>
            </a:endParaRPr>
          </a:p>
        </p:txBody>
      </p:sp>
      <p:sp>
        <p:nvSpPr>
          <p:cNvPr id="3" name="Content Placeholder 2">
            <a:extLst>
              <a:ext uri="{FF2B5EF4-FFF2-40B4-BE49-F238E27FC236}">
                <a16:creationId xmlns:a16="http://schemas.microsoft.com/office/drawing/2014/main" id="{3C0CFAC3-70D5-F23F-1EF6-99B3632C9539}"/>
              </a:ext>
            </a:extLst>
          </p:cNvPr>
          <p:cNvSpPr>
            <a:spLocks noGrp="1"/>
          </p:cNvSpPr>
          <p:nvPr>
            <p:ph idx="1"/>
          </p:nvPr>
        </p:nvSpPr>
        <p:spPr>
          <a:xfrm>
            <a:off x="838200" y="1037231"/>
            <a:ext cx="10515600" cy="4789992"/>
          </a:xfrm>
        </p:spPr>
        <p:txBody>
          <a:bodyPr>
            <a:normAutofit/>
          </a:bodyPr>
          <a:lstStyle/>
          <a:p>
            <a:endParaRPr lang="en-US" dirty="0"/>
          </a:p>
          <a:p>
            <a:pPr marL="0" indent="0">
              <a:buNone/>
            </a:pPr>
            <a:endParaRPr lang="en-US" sz="3200" dirty="0">
              <a:solidFill>
                <a:schemeClr val="accent1">
                  <a:lumMod val="50000"/>
                </a:schemeClr>
              </a:solidFill>
            </a:endParaRPr>
          </a:p>
          <a:p>
            <a:pPr marL="0" indent="0">
              <a:buNone/>
            </a:pPr>
            <a:r>
              <a:rPr lang="en-US" sz="3200" dirty="0">
                <a:solidFill>
                  <a:schemeClr val="accent1">
                    <a:lumMod val="50000"/>
                  </a:schemeClr>
                </a:solidFill>
              </a:rPr>
              <a:t>How can I modify the course and create a better environment to equitably engage a wider range of students and still retain the required academic rigor in the content?</a:t>
            </a:r>
          </a:p>
        </p:txBody>
      </p:sp>
    </p:spTree>
    <p:extLst>
      <p:ext uri="{BB962C8B-B14F-4D97-AF65-F5344CB8AC3E}">
        <p14:creationId xmlns:p14="http://schemas.microsoft.com/office/powerpoint/2010/main" val="126092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843E-ECD6-DB0D-349E-03749AA9992E}"/>
              </a:ext>
            </a:extLst>
          </p:cNvPr>
          <p:cNvSpPr>
            <a:spLocks noGrp="1"/>
          </p:cNvSpPr>
          <p:nvPr>
            <p:ph type="title"/>
          </p:nvPr>
        </p:nvSpPr>
        <p:spPr>
          <a:xfrm>
            <a:off x="838200" y="365125"/>
            <a:ext cx="10515600" cy="952687"/>
          </a:xfrm>
        </p:spPr>
        <p:txBody>
          <a:bodyPr/>
          <a:lstStyle/>
          <a:p>
            <a:r>
              <a:rPr lang="en-US" b="1" dirty="0">
                <a:latin typeface="+mn-lt"/>
              </a:rPr>
              <a:t>Accommodating Today’s Students</a:t>
            </a:r>
          </a:p>
        </p:txBody>
      </p:sp>
      <p:sp>
        <p:nvSpPr>
          <p:cNvPr id="3" name="Content Placeholder 2">
            <a:extLst>
              <a:ext uri="{FF2B5EF4-FFF2-40B4-BE49-F238E27FC236}">
                <a16:creationId xmlns:a16="http://schemas.microsoft.com/office/drawing/2014/main" id="{B10635BF-6496-7074-11C9-5A9B2E55D0E0}"/>
              </a:ext>
            </a:extLst>
          </p:cNvPr>
          <p:cNvSpPr>
            <a:spLocks noGrp="1"/>
          </p:cNvSpPr>
          <p:nvPr>
            <p:ph idx="1"/>
          </p:nvPr>
        </p:nvSpPr>
        <p:spPr>
          <a:xfrm>
            <a:off x="685800" y="1317812"/>
            <a:ext cx="10515600" cy="5636926"/>
          </a:xfrm>
        </p:spPr>
        <p:txBody>
          <a:bodyPr>
            <a:normAutofit lnSpcReduction="10000"/>
          </a:bodyPr>
          <a:lstStyle/>
          <a:p>
            <a:pPr marL="0" indent="0">
              <a:buNone/>
            </a:pPr>
            <a:endParaRPr lang="en-US" sz="2400" b="1" dirty="0"/>
          </a:p>
          <a:p>
            <a:pPr marL="0" indent="0">
              <a:buNone/>
            </a:pPr>
            <a:r>
              <a:rPr lang="en-US" sz="2400" b="1" dirty="0"/>
              <a:t>Universal Design Principles make courses more accessible to all students</a:t>
            </a:r>
          </a:p>
          <a:p>
            <a:endParaRPr lang="en-US" sz="2400" dirty="0"/>
          </a:p>
          <a:p>
            <a:pPr marL="114300" indent="0">
              <a:buNone/>
            </a:pPr>
            <a:r>
              <a:rPr lang="en-US" sz="2400" dirty="0"/>
              <a:t>Make the classroom experience a meaningful part of the course</a:t>
            </a:r>
          </a:p>
          <a:p>
            <a:pPr lvl="1"/>
            <a:r>
              <a:rPr lang="en-US" dirty="0"/>
              <a:t>New pedagogies- videos-talk and turns-flipped classes-research teams-personalizing content-record classes- post homework-online office hours-</a:t>
            </a:r>
            <a:r>
              <a:rPr lang="en-US" dirty="0" err="1"/>
              <a:t>etc</a:t>
            </a:r>
            <a:endParaRPr lang="en-US" dirty="0"/>
          </a:p>
          <a:p>
            <a:pPr lvl="1"/>
            <a:endParaRPr lang="en-US" dirty="0"/>
          </a:p>
          <a:p>
            <a:pPr marL="114300" indent="0">
              <a:buNone/>
            </a:pPr>
            <a:r>
              <a:rPr lang="en-US" sz="2400" dirty="0"/>
              <a:t>Provide effective scaffolding for student learning-</a:t>
            </a:r>
          </a:p>
          <a:p>
            <a:pPr lvl="1"/>
            <a:r>
              <a:rPr lang="en-US" dirty="0"/>
              <a:t> study groups- on line homework sessions- grading techniques-peer learning associates in lab and classroom</a:t>
            </a:r>
          </a:p>
          <a:p>
            <a:pPr lvl="1"/>
            <a:endParaRPr lang="en-US" dirty="0"/>
          </a:p>
          <a:p>
            <a:pPr marL="114300" indent="0">
              <a:buNone/>
            </a:pPr>
            <a:r>
              <a:rPr lang="en-US" sz="2400" dirty="0"/>
              <a:t>Engage a spectrum of students in required content</a:t>
            </a:r>
          </a:p>
          <a:p>
            <a:pPr lvl="1"/>
            <a:r>
              <a:rPr lang="en-US" dirty="0"/>
              <a:t>Working groups-service learning-partnerships with academic supports-co-curricular learning opportunities.-co-teaching with partnerships-guest speakers</a:t>
            </a:r>
          </a:p>
        </p:txBody>
      </p:sp>
    </p:spTree>
    <p:extLst>
      <p:ext uri="{BB962C8B-B14F-4D97-AF65-F5344CB8AC3E}">
        <p14:creationId xmlns:p14="http://schemas.microsoft.com/office/powerpoint/2010/main" val="87021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1DA1-49EB-424E-BFCB-EC7F99684266}"/>
              </a:ext>
            </a:extLst>
          </p:cNvPr>
          <p:cNvSpPr>
            <a:spLocks noGrp="1"/>
          </p:cNvSpPr>
          <p:nvPr>
            <p:ph type="title"/>
          </p:nvPr>
        </p:nvSpPr>
        <p:spPr>
          <a:xfrm>
            <a:off x="838200" y="365126"/>
            <a:ext cx="10515600" cy="986004"/>
          </a:xfrm>
        </p:spPr>
        <p:txBody>
          <a:bodyPr/>
          <a:lstStyle/>
          <a:p>
            <a:r>
              <a:rPr lang="en-US" b="1" dirty="0">
                <a:latin typeface="+mn-lt"/>
              </a:rPr>
              <a:t>Accessibility Services Stressors</a:t>
            </a:r>
          </a:p>
        </p:txBody>
      </p:sp>
      <p:sp>
        <p:nvSpPr>
          <p:cNvPr id="3" name="Content Placeholder 2">
            <a:extLst>
              <a:ext uri="{FF2B5EF4-FFF2-40B4-BE49-F238E27FC236}">
                <a16:creationId xmlns:a16="http://schemas.microsoft.com/office/drawing/2014/main" id="{5ABAB752-67D4-D84A-9907-0207D821F707}"/>
              </a:ext>
            </a:extLst>
          </p:cNvPr>
          <p:cNvSpPr>
            <a:spLocks noGrp="1"/>
          </p:cNvSpPr>
          <p:nvPr>
            <p:ph idx="1"/>
          </p:nvPr>
        </p:nvSpPr>
        <p:spPr>
          <a:xfrm>
            <a:off x="838200" y="1801504"/>
            <a:ext cx="10515600" cy="4517408"/>
          </a:xfrm>
        </p:spPr>
        <p:txBody>
          <a:bodyPr/>
          <a:lstStyle/>
          <a:p>
            <a:r>
              <a:rPr lang="en-US" dirty="0"/>
              <a:t>Burn out</a:t>
            </a:r>
          </a:p>
          <a:p>
            <a:r>
              <a:rPr lang="en-US" dirty="0"/>
              <a:t>Complex accommodation requests</a:t>
            </a:r>
          </a:p>
          <a:p>
            <a:r>
              <a:rPr lang="en-US" dirty="0"/>
              <a:t>Legal Liability</a:t>
            </a:r>
          </a:p>
          <a:p>
            <a:r>
              <a:rPr lang="en-US" dirty="0"/>
              <a:t>Changing Assistive technology</a:t>
            </a:r>
          </a:p>
          <a:p>
            <a:r>
              <a:rPr lang="en-US" dirty="0"/>
              <a:t>Real time access</a:t>
            </a:r>
          </a:p>
          <a:p>
            <a:r>
              <a:rPr lang="en-US" dirty="0"/>
              <a:t>Funding </a:t>
            </a:r>
          </a:p>
          <a:p>
            <a:r>
              <a:rPr lang="en-US" dirty="0"/>
              <a:t>Staff turnover</a:t>
            </a:r>
          </a:p>
          <a:p>
            <a:r>
              <a:rPr lang="en-US" dirty="0"/>
              <a:t>Parents</a:t>
            </a:r>
          </a:p>
          <a:p>
            <a:pPr marL="0" indent="0">
              <a:buNone/>
            </a:pPr>
            <a:endParaRPr lang="en-US" dirty="0"/>
          </a:p>
          <a:p>
            <a:endParaRPr lang="en-US" dirty="0"/>
          </a:p>
        </p:txBody>
      </p:sp>
    </p:spTree>
    <p:extLst>
      <p:ext uri="{BB962C8B-B14F-4D97-AF65-F5344CB8AC3E}">
        <p14:creationId xmlns:p14="http://schemas.microsoft.com/office/powerpoint/2010/main" val="27340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79C1-206A-4B45-A1B3-E9C1274217DB}"/>
              </a:ext>
            </a:extLst>
          </p:cNvPr>
          <p:cNvSpPr>
            <a:spLocks noGrp="1"/>
          </p:cNvSpPr>
          <p:nvPr>
            <p:ph type="title"/>
          </p:nvPr>
        </p:nvSpPr>
        <p:spPr/>
        <p:txBody>
          <a:bodyPr/>
          <a:lstStyle/>
          <a:p>
            <a:r>
              <a:rPr lang="en-US" b="1" dirty="0">
                <a:latin typeface="+mn-lt"/>
              </a:rPr>
              <a:t>Administration Stressors</a:t>
            </a:r>
          </a:p>
        </p:txBody>
      </p:sp>
      <p:sp>
        <p:nvSpPr>
          <p:cNvPr id="3" name="Content Placeholder 2">
            <a:extLst>
              <a:ext uri="{FF2B5EF4-FFF2-40B4-BE49-F238E27FC236}">
                <a16:creationId xmlns:a16="http://schemas.microsoft.com/office/drawing/2014/main" id="{03596A67-45F6-DF4A-8E48-204C4C5C8399}"/>
              </a:ext>
            </a:extLst>
          </p:cNvPr>
          <p:cNvSpPr>
            <a:spLocks noGrp="1"/>
          </p:cNvSpPr>
          <p:nvPr>
            <p:ph idx="1"/>
          </p:nvPr>
        </p:nvSpPr>
        <p:spPr>
          <a:xfrm>
            <a:off x="838200" y="1690688"/>
            <a:ext cx="10515600" cy="4639107"/>
          </a:xfrm>
        </p:spPr>
        <p:txBody>
          <a:bodyPr>
            <a:normAutofit fontScale="92500" lnSpcReduction="10000"/>
          </a:bodyPr>
          <a:lstStyle/>
          <a:p>
            <a:pPr>
              <a:lnSpc>
                <a:spcPct val="150000"/>
              </a:lnSpc>
            </a:pPr>
            <a:r>
              <a:rPr lang="en-US" sz="3200" dirty="0"/>
              <a:t>Political Climate</a:t>
            </a:r>
          </a:p>
          <a:p>
            <a:pPr>
              <a:lnSpc>
                <a:spcPct val="150000"/>
              </a:lnSpc>
            </a:pPr>
            <a:r>
              <a:rPr lang="en-US" sz="3200" dirty="0"/>
              <a:t>Changing workforce demands</a:t>
            </a:r>
          </a:p>
          <a:p>
            <a:pPr>
              <a:lnSpc>
                <a:spcPct val="150000"/>
              </a:lnSpc>
            </a:pPr>
            <a:r>
              <a:rPr lang="en-US" sz="3200" dirty="0"/>
              <a:t>Funding</a:t>
            </a:r>
          </a:p>
          <a:p>
            <a:pPr>
              <a:lnSpc>
                <a:spcPct val="150000"/>
              </a:lnSpc>
            </a:pPr>
            <a:r>
              <a:rPr lang="en-US" sz="3200" dirty="0"/>
              <a:t>Enrollment</a:t>
            </a:r>
          </a:p>
          <a:p>
            <a:pPr>
              <a:lnSpc>
                <a:spcPct val="150000"/>
              </a:lnSpc>
            </a:pPr>
            <a:r>
              <a:rPr lang="en-US" sz="3200" dirty="0"/>
              <a:t>Academic Freedom</a:t>
            </a:r>
          </a:p>
          <a:p>
            <a:pPr>
              <a:lnSpc>
                <a:spcPct val="150000"/>
              </a:lnSpc>
            </a:pPr>
            <a:r>
              <a:rPr lang="en-US" sz="3200" dirty="0"/>
              <a:t>Students at Risk</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41836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123B-9D24-6240-B3C2-3B8AD030711F}"/>
              </a:ext>
            </a:extLst>
          </p:cNvPr>
          <p:cNvSpPr>
            <a:spLocks noGrp="1"/>
          </p:cNvSpPr>
          <p:nvPr>
            <p:ph type="title"/>
          </p:nvPr>
        </p:nvSpPr>
        <p:spPr>
          <a:xfrm>
            <a:off x="838200" y="365126"/>
            <a:ext cx="10515600" cy="1163424"/>
          </a:xfrm>
        </p:spPr>
        <p:txBody>
          <a:bodyPr/>
          <a:lstStyle/>
          <a:p>
            <a:r>
              <a:rPr lang="en-US" b="1" dirty="0">
                <a:latin typeface="+mn-lt"/>
              </a:rPr>
              <a:t>Parent Stressors</a:t>
            </a:r>
          </a:p>
        </p:txBody>
      </p:sp>
      <p:sp>
        <p:nvSpPr>
          <p:cNvPr id="3" name="Content Placeholder 2">
            <a:extLst>
              <a:ext uri="{FF2B5EF4-FFF2-40B4-BE49-F238E27FC236}">
                <a16:creationId xmlns:a16="http://schemas.microsoft.com/office/drawing/2014/main" id="{77BD408F-2502-054C-83A0-377076AA52BE}"/>
              </a:ext>
            </a:extLst>
          </p:cNvPr>
          <p:cNvSpPr>
            <a:spLocks noGrp="1"/>
          </p:cNvSpPr>
          <p:nvPr>
            <p:ph idx="1"/>
          </p:nvPr>
        </p:nvSpPr>
        <p:spPr>
          <a:xfrm>
            <a:off x="838200" y="1528550"/>
            <a:ext cx="10515600" cy="4648413"/>
          </a:xfrm>
        </p:spPr>
        <p:txBody>
          <a:bodyPr>
            <a:normAutofit/>
          </a:bodyPr>
          <a:lstStyle/>
          <a:p>
            <a:pPr>
              <a:lnSpc>
                <a:spcPct val="150000"/>
              </a:lnSpc>
            </a:pPr>
            <a:r>
              <a:rPr lang="en-US" dirty="0"/>
              <a:t>Cost of Education (ROI)</a:t>
            </a:r>
          </a:p>
          <a:p>
            <a:pPr>
              <a:lnSpc>
                <a:spcPct val="150000"/>
              </a:lnSpc>
            </a:pPr>
            <a:r>
              <a:rPr lang="en-US" dirty="0"/>
              <a:t>Students may not be prepared academically  (Post-</a:t>
            </a:r>
            <a:r>
              <a:rPr lang="en-US" dirty="0" err="1"/>
              <a:t>Covid</a:t>
            </a:r>
            <a:r>
              <a:rPr lang="en-US" dirty="0"/>
              <a:t>)</a:t>
            </a:r>
          </a:p>
          <a:p>
            <a:pPr>
              <a:lnSpc>
                <a:spcPct val="150000"/>
              </a:lnSpc>
            </a:pPr>
            <a:r>
              <a:rPr lang="en-US" dirty="0"/>
              <a:t>Students may not be appropriately socialized (Post-</a:t>
            </a:r>
            <a:r>
              <a:rPr lang="en-US" dirty="0" err="1"/>
              <a:t>Covid</a:t>
            </a:r>
            <a:r>
              <a:rPr lang="en-US" dirty="0"/>
              <a:t>)</a:t>
            </a:r>
          </a:p>
          <a:p>
            <a:pPr>
              <a:lnSpc>
                <a:spcPct val="150000"/>
              </a:lnSpc>
            </a:pPr>
            <a:r>
              <a:rPr lang="en-US" dirty="0"/>
              <a:t>IEPs are not accepted in college</a:t>
            </a:r>
          </a:p>
          <a:p>
            <a:pPr>
              <a:lnSpc>
                <a:spcPct val="150000"/>
              </a:lnSpc>
            </a:pPr>
            <a:r>
              <a:rPr lang="en-US" dirty="0"/>
              <a:t>FERPA, HIPPA legal restrictions on parent involvement</a:t>
            </a:r>
          </a:p>
          <a:p>
            <a:pPr>
              <a:lnSpc>
                <a:spcPct val="150000"/>
              </a:lnSpc>
            </a:pPr>
            <a:r>
              <a:rPr lang="en-US" dirty="0"/>
              <a:t>Neuropsychological  evaluations are expensive but often required</a:t>
            </a:r>
          </a:p>
          <a:p>
            <a:endParaRPr lang="en-US" dirty="0"/>
          </a:p>
          <a:p>
            <a:endParaRPr lang="en-US" dirty="0"/>
          </a:p>
        </p:txBody>
      </p:sp>
    </p:spTree>
    <p:extLst>
      <p:ext uri="{BB962C8B-B14F-4D97-AF65-F5344CB8AC3E}">
        <p14:creationId xmlns:p14="http://schemas.microsoft.com/office/powerpoint/2010/main" val="90742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a:extLst>
              <a:ext uri="{FF2B5EF4-FFF2-40B4-BE49-F238E27FC236}">
                <a16:creationId xmlns:a16="http://schemas.microsoft.com/office/drawing/2014/main" id="{5311CE96-D4EA-8441-9581-F6E014B53D8A}"/>
              </a:ext>
            </a:extLst>
          </p:cNvPr>
          <p:cNvSpPr>
            <a:spLocks noGrp="1"/>
          </p:cNvSpPr>
          <p:nvPr>
            <p:ph type="title"/>
          </p:nvPr>
        </p:nvSpPr>
        <p:spPr>
          <a:xfrm>
            <a:off x="805927" y="-212870"/>
            <a:ext cx="10515600" cy="1325563"/>
          </a:xfrm>
        </p:spPr>
        <p:txBody>
          <a:bodyPr/>
          <a:lstStyle/>
          <a:p>
            <a:r>
              <a:rPr lang="en-US" b="1" dirty="0"/>
              <a:t>Land Acknowledgement</a:t>
            </a:r>
          </a:p>
        </p:txBody>
      </p:sp>
      <p:sp>
        <p:nvSpPr>
          <p:cNvPr id="3" name="Text Placeholder 2">
            <a:extLst>
              <a:ext uri="{FF2B5EF4-FFF2-40B4-BE49-F238E27FC236}">
                <a16:creationId xmlns:a16="http://schemas.microsoft.com/office/drawing/2014/main" id="{AAA036E4-7D7D-1F41-8AA4-580EEEE6090D}"/>
              </a:ext>
            </a:extLst>
          </p:cNvPr>
          <p:cNvSpPr>
            <a:spLocks noGrp="1"/>
          </p:cNvSpPr>
          <p:nvPr>
            <p:ph type="body" idx="1"/>
          </p:nvPr>
        </p:nvSpPr>
        <p:spPr>
          <a:xfrm>
            <a:off x="504713" y="1112693"/>
            <a:ext cx="10515600" cy="3981687"/>
          </a:xfrm>
        </p:spPr>
        <p:txBody>
          <a:bodyPr/>
          <a:lstStyle/>
          <a:p>
            <a:r>
              <a:rPr lang="en-US" dirty="0"/>
              <a:t>The town of Worcester, MA is located in the tribal homelands of the Nipmuk people. The town of Brookline, MA is located on the tribal homelands of the Massachusett people.</a:t>
            </a:r>
          </a:p>
          <a:p>
            <a:endParaRPr lang="en-US" dirty="0"/>
          </a:p>
          <a:p>
            <a:r>
              <a:rPr lang="en-US" dirty="0"/>
              <a:t>We acknowledge the history of oppression that has dispossessed  indigenous people of their lands and we honor and respect the diverse and beautiful peoples still connected to this land.</a:t>
            </a:r>
          </a:p>
        </p:txBody>
      </p:sp>
      <p:pic>
        <p:nvPicPr>
          <p:cNvPr id="5" name="Picture 4">
            <a:extLst>
              <a:ext uri="{FF2B5EF4-FFF2-40B4-BE49-F238E27FC236}">
                <a16:creationId xmlns:a16="http://schemas.microsoft.com/office/drawing/2014/main" id="{24544005-F86C-5C4C-B596-1DFB213A2037}"/>
              </a:ext>
            </a:extLst>
          </p:cNvPr>
          <p:cNvPicPr>
            <a:picLocks noChangeAspect="1"/>
          </p:cNvPicPr>
          <p:nvPr/>
        </p:nvPicPr>
        <p:blipFill>
          <a:blip r:embed="rId3"/>
          <a:stretch>
            <a:fillRect/>
          </a:stretch>
        </p:blipFill>
        <p:spPr>
          <a:xfrm>
            <a:off x="8587860" y="4378362"/>
            <a:ext cx="3604140" cy="2388198"/>
          </a:xfrm>
          <a:prstGeom prst="rect">
            <a:avLst/>
          </a:prstGeom>
        </p:spPr>
      </p:pic>
      <p:sp>
        <p:nvSpPr>
          <p:cNvPr id="6" name="TextBox 5">
            <a:extLst>
              <a:ext uri="{FF2B5EF4-FFF2-40B4-BE49-F238E27FC236}">
                <a16:creationId xmlns:a16="http://schemas.microsoft.com/office/drawing/2014/main" id="{3D9B7FF6-81D3-0140-BF42-B6B14265E625}"/>
              </a:ext>
            </a:extLst>
          </p:cNvPr>
          <p:cNvSpPr txBox="1"/>
          <p:nvPr/>
        </p:nvSpPr>
        <p:spPr>
          <a:xfrm>
            <a:off x="6467921" y="6314739"/>
            <a:ext cx="2119939" cy="369332"/>
          </a:xfrm>
          <a:prstGeom prst="rect">
            <a:avLst/>
          </a:prstGeom>
          <a:noFill/>
        </p:spPr>
        <p:txBody>
          <a:bodyPr wrap="none" rtlCol="0">
            <a:spAutoFit/>
          </a:bodyPr>
          <a:lstStyle/>
          <a:p>
            <a:r>
              <a:rPr lang="en-US" dirty="0"/>
              <a:t>Thomas L. </a:t>
            </a:r>
            <a:r>
              <a:rPr lang="en-US" dirty="0" err="1"/>
              <a:t>Doughton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A477-8379-F048-B375-255A8010B58F}"/>
              </a:ext>
            </a:extLst>
          </p:cNvPr>
          <p:cNvSpPr>
            <a:spLocks noGrp="1"/>
          </p:cNvSpPr>
          <p:nvPr>
            <p:ph type="title"/>
          </p:nvPr>
        </p:nvSpPr>
        <p:spPr>
          <a:xfrm>
            <a:off x="838200" y="101889"/>
            <a:ext cx="10515600" cy="1325563"/>
          </a:xfrm>
        </p:spPr>
        <p:txBody>
          <a:bodyPr>
            <a:noAutofit/>
          </a:bodyPr>
          <a:lstStyle/>
          <a:p>
            <a:r>
              <a:rPr lang="en-US" sz="3200" b="1" dirty="0">
                <a:solidFill>
                  <a:schemeClr val="accent1">
                    <a:lumMod val="50000"/>
                  </a:schemeClr>
                </a:solidFill>
                <a:latin typeface="+mn-lt"/>
              </a:rPr>
              <a:t>Advice for Parent the first year of college for students with anxiety, ADHD, depression, OCD </a:t>
            </a:r>
          </a:p>
        </p:txBody>
      </p:sp>
      <p:sp>
        <p:nvSpPr>
          <p:cNvPr id="3" name="Content Placeholder 2">
            <a:extLst>
              <a:ext uri="{FF2B5EF4-FFF2-40B4-BE49-F238E27FC236}">
                <a16:creationId xmlns:a16="http://schemas.microsoft.com/office/drawing/2014/main" id="{1DCD2795-97E3-5247-81EE-96E831D913F7}"/>
              </a:ext>
            </a:extLst>
          </p:cNvPr>
          <p:cNvSpPr>
            <a:spLocks noGrp="1"/>
          </p:cNvSpPr>
          <p:nvPr>
            <p:ph idx="1"/>
          </p:nvPr>
        </p:nvSpPr>
        <p:spPr>
          <a:xfrm>
            <a:off x="838200" y="1705970"/>
            <a:ext cx="10515600" cy="4722540"/>
          </a:xfrm>
        </p:spPr>
        <p:txBody>
          <a:bodyPr anchor="ctr">
            <a:normAutofit fontScale="92500" lnSpcReduction="20000"/>
          </a:bodyPr>
          <a:lstStyle/>
          <a:p>
            <a:r>
              <a:rPr lang="en-US" sz="2600" dirty="0">
                <a:latin typeface="+mj-lt"/>
              </a:rPr>
              <a:t>New stresses can elicit overwhelming challenges</a:t>
            </a:r>
          </a:p>
          <a:p>
            <a:endParaRPr lang="en-US" sz="2600" dirty="0">
              <a:latin typeface="+mj-lt"/>
            </a:endParaRPr>
          </a:p>
          <a:p>
            <a:r>
              <a:rPr lang="en-US" sz="2600" dirty="0">
                <a:latin typeface="+mj-lt"/>
              </a:rPr>
              <a:t>Consider a college near enough to make weekly visits home a practical option.</a:t>
            </a:r>
          </a:p>
          <a:p>
            <a:pPr marL="114300" indent="0">
              <a:buNone/>
            </a:pPr>
            <a:endParaRPr lang="en-US" sz="2600" dirty="0">
              <a:latin typeface="+mj-lt"/>
            </a:endParaRPr>
          </a:p>
          <a:p>
            <a:r>
              <a:rPr lang="en-US" sz="2600" dirty="0">
                <a:latin typeface="+mj-lt"/>
              </a:rPr>
              <a:t>Enroll as a daily commuter, living at home in the first critical year of transition</a:t>
            </a:r>
          </a:p>
          <a:p>
            <a:endParaRPr lang="en-US" sz="2600" dirty="0">
              <a:latin typeface="+mj-lt"/>
            </a:endParaRPr>
          </a:p>
          <a:p>
            <a:r>
              <a:rPr lang="en-US" sz="2600" dirty="0">
                <a:latin typeface="+mj-lt"/>
              </a:rPr>
              <a:t>Students on meds- worked in high school but not enough in college</a:t>
            </a:r>
          </a:p>
          <a:p>
            <a:endParaRPr lang="en-US" sz="2600" dirty="0">
              <a:latin typeface="+mj-lt"/>
            </a:endParaRPr>
          </a:p>
          <a:p>
            <a:r>
              <a:rPr lang="en-US" sz="2600" dirty="0">
                <a:latin typeface="+mj-lt"/>
              </a:rPr>
              <a:t>Create a safety net- </a:t>
            </a:r>
          </a:p>
          <a:p>
            <a:pPr lvl="1"/>
            <a:r>
              <a:rPr lang="en-US" sz="2600" dirty="0">
                <a:latin typeface="+mj-lt"/>
              </a:rPr>
              <a:t>Arrange monthly follow ups with current clinicians or a backup near campus, college counseling has a resource list </a:t>
            </a:r>
          </a:p>
          <a:p>
            <a:pPr lvl="1"/>
            <a:r>
              <a:rPr lang="en-US" sz="2600" dirty="0">
                <a:latin typeface="+mj-lt"/>
              </a:rPr>
              <a:t>Line up supports before you will think you need them.</a:t>
            </a:r>
          </a:p>
          <a:p>
            <a:pPr marL="0" indent="0">
              <a:buNone/>
            </a:pPr>
            <a:endParaRPr lang="en-US" sz="2000" dirty="0">
              <a:latin typeface="+mj-lt"/>
            </a:endParaRPr>
          </a:p>
        </p:txBody>
      </p:sp>
      <p:sp>
        <p:nvSpPr>
          <p:cNvPr id="4" name="Rectangle 3">
            <a:extLst>
              <a:ext uri="{FF2B5EF4-FFF2-40B4-BE49-F238E27FC236}">
                <a16:creationId xmlns:a16="http://schemas.microsoft.com/office/drawing/2014/main" id="{FF2540BA-9FCB-924B-8024-671B64FF9ADF}"/>
              </a:ext>
            </a:extLst>
          </p:cNvPr>
          <p:cNvSpPr/>
          <p:nvPr/>
        </p:nvSpPr>
        <p:spPr>
          <a:xfrm>
            <a:off x="838200" y="6488668"/>
            <a:ext cx="8832273" cy="400110"/>
          </a:xfrm>
          <a:prstGeom prst="rect">
            <a:avLst/>
          </a:prstGeom>
        </p:spPr>
        <p:txBody>
          <a:bodyPr wrap="square">
            <a:spAutoFit/>
          </a:bodyPr>
          <a:lstStyle/>
          <a:p>
            <a:r>
              <a:rPr lang="en-US" sz="2000" i="1" dirty="0"/>
              <a:t>Hibbs &amp; </a:t>
            </a:r>
            <a:r>
              <a:rPr lang="en-US" sz="2000" i="1" dirty="0" err="1"/>
              <a:t>Rostain</a:t>
            </a:r>
            <a:r>
              <a:rPr lang="en-US" sz="2000" i="1" dirty="0"/>
              <a:t> (2019) The Stressed Years of Their Lives. St. Martins Press. </a:t>
            </a:r>
          </a:p>
        </p:txBody>
      </p:sp>
    </p:spTree>
    <p:extLst>
      <p:ext uri="{BB962C8B-B14F-4D97-AF65-F5344CB8AC3E}">
        <p14:creationId xmlns:p14="http://schemas.microsoft.com/office/powerpoint/2010/main" val="65778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7319-8AB1-F544-84EE-48D795A511D0}"/>
              </a:ext>
            </a:extLst>
          </p:cNvPr>
          <p:cNvSpPr>
            <a:spLocks noGrp="1"/>
          </p:cNvSpPr>
          <p:nvPr>
            <p:ph type="title"/>
          </p:nvPr>
        </p:nvSpPr>
        <p:spPr>
          <a:xfrm>
            <a:off x="838200" y="-238502"/>
            <a:ext cx="10515600" cy="817418"/>
          </a:xfrm>
        </p:spPr>
        <p:txBody>
          <a:bodyPr>
            <a:normAutofit fontScale="90000"/>
          </a:bodyPr>
          <a:lstStyle/>
          <a:p>
            <a:br>
              <a:rPr lang="en-US" sz="3600" b="1" dirty="0">
                <a:solidFill>
                  <a:schemeClr val="accent1">
                    <a:lumMod val="50000"/>
                  </a:schemeClr>
                </a:solidFill>
              </a:rPr>
            </a:br>
            <a:r>
              <a:rPr lang="en-US" sz="4000" b="1" dirty="0">
                <a:solidFill>
                  <a:schemeClr val="accent1">
                    <a:lumMod val="50000"/>
                  </a:schemeClr>
                </a:solidFill>
                <a:latin typeface="+mn-lt"/>
              </a:rPr>
              <a:t>How parents can be helpful to their student</a:t>
            </a:r>
          </a:p>
        </p:txBody>
      </p:sp>
      <p:sp>
        <p:nvSpPr>
          <p:cNvPr id="3" name="Content Placeholder 2">
            <a:extLst>
              <a:ext uri="{FF2B5EF4-FFF2-40B4-BE49-F238E27FC236}">
                <a16:creationId xmlns:a16="http://schemas.microsoft.com/office/drawing/2014/main" id="{17AF4226-B1C6-C147-835E-EFA5563F8693}"/>
              </a:ext>
            </a:extLst>
          </p:cNvPr>
          <p:cNvSpPr>
            <a:spLocks noGrp="1"/>
          </p:cNvSpPr>
          <p:nvPr>
            <p:ph idx="1"/>
          </p:nvPr>
        </p:nvSpPr>
        <p:spPr>
          <a:xfrm>
            <a:off x="346364" y="817419"/>
            <a:ext cx="11007436" cy="6151418"/>
          </a:xfrm>
        </p:spPr>
        <p:txBody>
          <a:bodyPr anchor="ctr">
            <a:normAutofit fontScale="70000" lnSpcReduction="20000"/>
          </a:bodyPr>
          <a:lstStyle/>
          <a:p>
            <a:pPr marL="0" indent="0">
              <a:buNone/>
            </a:pPr>
            <a:endParaRPr lang="en-US" sz="3500" dirty="0">
              <a:latin typeface="+mj-lt"/>
            </a:endParaRPr>
          </a:p>
          <a:p>
            <a:r>
              <a:rPr lang="en-US" sz="3500" dirty="0">
                <a:latin typeface="+mj-lt"/>
              </a:rPr>
              <a:t>Tell your student if they get in any trouble of any kind, you want to hear about it! Without accustomed feedback from family and familiar friends problems escalate silently.</a:t>
            </a:r>
          </a:p>
          <a:p>
            <a:endParaRPr lang="en-US" sz="3500" dirty="0">
              <a:latin typeface="+mj-lt"/>
            </a:endParaRPr>
          </a:p>
          <a:p>
            <a:r>
              <a:rPr lang="en-US" sz="3500" dirty="0">
                <a:latin typeface="+mj-lt"/>
              </a:rPr>
              <a:t>Encourage your student to join clubs and campus activities to connect socially.</a:t>
            </a:r>
          </a:p>
          <a:p>
            <a:endParaRPr lang="en-US" sz="3500" dirty="0">
              <a:latin typeface="+mj-lt"/>
            </a:endParaRPr>
          </a:p>
          <a:p>
            <a:r>
              <a:rPr lang="en-US" sz="3500" dirty="0">
                <a:latin typeface="+mj-lt"/>
              </a:rPr>
              <a:t>Assist student in identifying key support personnel and services such as campus tutoring, the Access Disability Services, college counseling and student health.   </a:t>
            </a:r>
          </a:p>
          <a:p>
            <a:endParaRPr lang="en-US" sz="3500" dirty="0">
              <a:latin typeface="+mj-lt"/>
            </a:endParaRPr>
          </a:p>
          <a:p>
            <a:r>
              <a:rPr lang="en-US" sz="3500" dirty="0">
                <a:latin typeface="+mj-lt"/>
              </a:rPr>
              <a:t>Professors and counselors can not report absences or other concerns to parents due to confidentiality laws (FERPA, HIPPA, etc.)</a:t>
            </a:r>
          </a:p>
          <a:p>
            <a:endParaRPr lang="en-US" sz="3500" dirty="0">
              <a:latin typeface="+mj-lt"/>
            </a:endParaRPr>
          </a:p>
          <a:p>
            <a:r>
              <a:rPr lang="en-US" sz="3500" dirty="0">
                <a:latin typeface="+mj-lt"/>
              </a:rPr>
              <a:t>Encourage your student to waive FERPA confidentiality and privacy protections, this empowers you to speak with campus staffers( professors and advisors) and receive alerts from them before a course failure or a crisis ensues. Do the same with counselors or therapists with signed HIPPA forms on file.</a:t>
            </a:r>
            <a:br>
              <a:rPr lang="en-US" sz="2600" dirty="0">
                <a:latin typeface="+mj-lt"/>
              </a:rPr>
            </a:br>
            <a:endParaRPr lang="en-US" sz="2600" dirty="0">
              <a:latin typeface="+mj-lt"/>
            </a:endParaRPr>
          </a:p>
          <a:p>
            <a:pPr marL="0" indent="0">
              <a:buNone/>
            </a:pPr>
            <a:endParaRPr lang="en-US" sz="2400" dirty="0">
              <a:latin typeface="+mj-lt"/>
            </a:endParaRPr>
          </a:p>
          <a:p>
            <a:endParaRPr lang="en-US" sz="2400" dirty="0">
              <a:latin typeface="+mj-lt"/>
            </a:endParaRPr>
          </a:p>
          <a:p>
            <a:endParaRPr lang="en-US" sz="2200" dirty="0">
              <a:latin typeface="+mj-lt"/>
            </a:endParaRPr>
          </a:p>
        </p:txBody>
      </p:sp>
      <p:sp>
        <p:nvSpPr>
          <p:cNvPr id="5" name="Rectangle 4">
            <a:extLst>
              <a:ext uri="{FF2B5EF4-FFF2-40B4-BE49-F238E27FC236}">
                <a16:creationId xmlns:a16="http://schemas.microsoft.com/office/drawing/2014/main" id="{5C1D8494-CB15-054F-B7F2-FD5D8B4C79BF}"/>
              </a:ext>
            </a:extLst>
          </p:cNvPr>
          <p:cNvSpPr/>
          <p:nvPr/>
        </p:nvSpPr>
        <p:spPr>
          <a:xfrm>
            <a:off x="1059872" y="6344078"/>
            <a:ext cx="874914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Hibbs &amp;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Rostain</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(2019) The Stressed Years of Their Lives. St. Martins Press. </a:t>
            </a:r>
          </a:p>
        </p:txBody>
      </p:sp>
    </p:spTree>
    <p:extLst>
      <p:ext uri="{BB962C8B-B14F-4D97-AF65-F5344CB8AC3E}">
        <p14:creationId xmlns:p14="http://schemas.microsoft.com/office/powerpoint/2010/main" val="87043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0694-1522-6A4F-BEA4-5C72110F1179}"/>
              </a:ext>
            </a:extLst>
          </p:cNvPr>
          <p:cNvSpPr>
            <a:spLocks noGrp="1"/>
          </p:cNvSpPr>
          <p:nvPr>
            <p:ph type="title"/>
          </p:nvPr>
        </p:nvSpPr>
        <p:spPr>
          <a:xfrm>
            <a:off x="838199" y="0"/>
            <a:ext cx="10515600" cy="1091821"/>
          </a:xfrm>
        </p:spPr>
        <p:txBody>
          <a:bodyPr>
            <a:normAutofit/>
          </a:bodyPr>
          <a:lstStyle/>
          <a:p>
            <a:r>
              <a:rPr lang="en-US" sz="3600" b="1" dirty="0">
                <a:latin typeface="+mn-lt"/>
              </a:rPr>
              <a:t>Stakeholder Priorities in the case</a:t>
            </a:r>
          </a:p>
        </p:txBody>
      </p:sp>
      <p:sp>
        <p:nvSpPr>
          <p:cNvPr id="3" name="Text Placeholder 2">
            <a:extLst>
              <a:ext uri="{FF2B5EF4-FFF2-40B4-BE49-F238E27FC236}">
                <a16:creationId xmlns:a16="http://schemas.microsoft.com/office/drawing/2014/main" id="{73742F7F-9028-154F-90A3-87D0823216D1}"/>
              </a:ext>
            </a:extLst>
          </p:cNvPr>
          <p:cNvSpPr>
            <a:spLocks noGrp="1"/>
          </p:cNvSpPr>
          <p:nvPr>
            <p:ph type="body" idx="1"/>
          </p:nvPr>
        </p:nvSpPr>
        <p:spPr>
          <a:xfrm>
            <a:off x="304800" y="1091822"/>
            <a:ext cx="11887200" cy="5629653"/>
          </a:xfrm>
        </p:spPr>
        <p:txBody>
          <a:bodyPr>
            <a:normAutofit fontScale="92500" lnSpcReduction="10000"/>
          </a:bodyPr>
          <a:lstStyle/>
          <a:p>
            <a:pPr>
              <a:lnSpc>
                <a:spcPct val="100000"/>
              </a:lnSpc>
            </a:pPr>
            <a:r>
              <a:rPr lang="en-US" sz="3000" b="1" dirty="0"/>
              <a:t>Student</a:t>
            </a:r>
            <a:r>
              <a:rPr lang="en-US" sz="2600" dirty="0"/>
              <a:t> </a:t>
            </a:r>
            <a:r>
              <a:rPr lang="en-US" sz="2400" dirty="0"/>
              <a:t>– Requests foreign language waiver due to a learning disability and anxiety</a:t>
            </a:r>
          </a:p>
          <a:p>
            <a:pPr>
              <a:lnSpc>
                <a:spcPct val="100000"/>
              </a:lnSpc>
            </a:pPr>
            <a:endParaRPr lang="en-US" sz="2400" dirty="0"/>
          </a:p>
          <a:p>
            <a:pPr>
              <a:lnSpc>
                <a:spcPct val="100000"/>
              </a:lnSpc>
            </a:pPr>
            <a:r>
              <a:rPr lang="en-US" sz="3000" b="1" dirty="0"/>
              <a:t>Faculty</a:t>
            </a:r>
            <a:r>
              <a:rPr lang="en-US" sz="2600" b="1" dirty="0"/>
              <a:t> </a:t>
            </a:r>
            <a:r>
              <a:rPr lang="en-US" sz="2400" dirty="0"/>
              <a:t>– Academic rigor and integrity, adherence to policy, concern about fundamental alteration</a:t>
            </a:r>
          </a:p>
          <a:p>
            <a:pPr>
              <a:lnSpc>
                <a:spcPct val="100000"/>
              </a:lnSpc>
            </a:pPr>
            <a:endParaRPr lang="en-US" sz="2400" dirty="0"/>
          </a:p>
          <a:p>
            <a:pPr>
              <a:lnSpc>
                <a:spcPct val="100000"/>
              </a:lnSpc>
            </a:pPr>
            <a:r>
              <a:rPr lang="en-US" sz="3000" b="1" dirty="0"/>
              <a:t>Accessibility Services</a:t>
            </a:r>
            <a:r>
              <a:rPr lang="en-US" sz="3000" dirty="0"/>
              <a:t> </a:t>
            </a:r>
            <a:r>
              <a:rPr lang="en-US" sz="2400" dirty="0"/>
              <a:t>– Advocacy, make sure that disability law is followed, remove barriers to student’s education, provides reasonable accommodations, promotes collaboration to optimize outcomes</a:t>
            </a:r>
          </a:p>
          <a:p>
            <a:pPr>
              <a:lnSpc>
                <a:spcPct val="100000"/>
              </a:lnSpc>
            </a:pPr>
            <a:endParaRPr lang="en-US" sz="2400" dirty="0"/>
          </a:p>
          <a:p>
            <a:pPr>
              <a:lnSpc>
                <a:spcPct val="100000"/>
              </a:lnSpc>
            </a:pPr>
            <a:r>
              <a:rPr lang="en-US" sz="3000" b="1" dirty="0"/>
              <a:t>Administration</a:t>
            </a:r>
            <a:r>
              <a:rPr lang="en-US" sz="2400" dirty="0"/>
              <a:t> – Disability law compliance, academic integrity, inclusion, academic support for student, financial issues, policy changes, setting a precedent?</a:t>
            </a:r>
          </a:p>
          <a:p>
            <a:pPr>
              <a:lnSpc>
                <a:spcPct val="100000"/>
              </a:lnSpc>
            </a:pPr>
            <a:endParaRPr lang="en-US" sz="2400" dirty="0"/>
          </a:p>
          <a:p>
            <a:pPr>
              <a:lnSpc>
                <a:spcPct val="120000"/>
              </a:lnSpc>
            </a:pPr>
            <a:r>
              <a:rPr lang="en-US" sz="3000" b="1" dirty="0"/>
              <a:t>Parents/Guardians</a:t>
            </a:r>
            <a:r>
              <a:rPr lang="en-US" sz="3000" dirty="0"/>
              <a:t> </a:t>
            </a:r>
            <a:r>
              <a:rPr lang="en-US" sz="2400" dirty="0"/>
              <a:t>– Student rights to pursue academic interests, preparation for future career, ROI</a:t>
            </a:r>
          </a:p>
          <a:p>
            <a:endParaRPr lang="en-US" sz="2200" dirty="0"/>
          </a:p>
        </p:txBody>
      </p:sp>
      <p:sp>
        <p:nvSpPr>
          <p:cNvPr id="4" name="Slide Number Placeholder 3">
            <a:extLst>
              <a:ext uri="{FF2B5EF4-FFF2-40B4-BE49-F238E27FC236}">
                <a16:creationId xmlns:a16="http://schemas.microsoft.com/office/drawing/2014/main" id="{B3793320-36A9-A149-BAD6-37E992632E80}"/>
              </a:ext>
            </a:extLst>
          </p:cNvPr>
          <p:cNvSpPr>
            <a:spLocks noGrp="1"/>
          </p:cNvSpPr>
          <p:nvPr>
            <p:ph type="sldNum"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rtl="0">
              <a:spcBef>
                <a:spcPts val="0"/>
              </a:spcBef>
              <a:spcAft>
                <a:spcPts val="0"/>
              </a:spcAft>
              <a:buNone/>
            </a:pPr>
            <a:fld id="{9F15DF4D-948D-6549-839F-86C5F8C98B70}" type="slidenum">
              <a:rPr lang="en-US" smtClean="0"/>
              <a:pPr marL="0" lvl="0" indent="0" algn="r" rtl="0">
                <a:spcBef>
                  <a:spcPts val="0"/>
                </a:spcBef>
                <a:spcAft>
                  <a:spcPts val="0"/>
                </a:spcAft>
                <a:buNone/>
              </a:pPr>
              <a:t>22</a:t>
            </a:fld>
            <a:endParaRPr lang="en-US" dirty="0"/>
          </a:p>
        </p:txBody>
      </p:sp>
    </p:spTree>
    <p:extLst>
      <p:ext uri="{BB962C8B-B14F-4D97-AF65-F5344CB8AC3E}">
        <p14:creationId xmlns:p14="http://schemas.microsoft.com/office/powerpoint/2010/main" val="5716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D024-0880-0A41-85FE-DD24D69DE304}"/>
              </a:ext>
            </a:extLst>
          </p:cNvPr>
          <p:cNvSpPr>
            <a:spLocks noGrp="1"/>
          </p:cNvSpPr>
          <p:nvPr>
            <p:ph type="title"/>
          </p:nvPr>
        </p:nvSpPr>
        <p:spPr>
          <a:xfrm>
            <a:off x="168303" y="0"/>
            <a:ext cx="11791784" cy="1325563"/>
          </a:xfrm>
        </p:spPr>
        <p:txBody>
          <a:bodyPr>
            <a:normAutofit/>
          </a:bodyPr>
          <a:lstStyle/>
          <a:p>
            <a:pPr algn="ctr"/>
            <a:r>
              <a:rPr lang="en-US" sz="3600" b="1" dirty="0">
                <a:latin typeface="+mn-lt"/>
              </a:rPr>
              <a:t>Through what lenses do stakeholders view this case?</a:t>
            </a:r>
          </a:p>
        </p:txBody>
      </p:sp>
      <p:sp>
        <p:nvSpPr>
          <p:cNvPr id="3" name="Content Placeholder 2">
            <a:extLst>
              <a:ext uri="{FF2B5EF4-FFF2-40B4-BE49-F238E27FC236}">
                <a16:creationId xmlns:a16="http://schemas.microsoft.com/office/drawing/2014/main" id="{1544A8B7-176F-1641-8410-791D5C21AE62}"/>
              </a:ext>
            </a:extLst>
          </p:cNvPr>
          <p:cNvSpPr>
            <a:spLocks noGrp="1"/>
          </p:cNvSpPr>
          <p:nvPr>
            <p:ph idx="1"/>
          </p:nvPr>
        </p:nvSpPr>
        <p:spPr>
          <a:xfrm>
            <a:off x="806395" y="1551709"/>
            <a:ext cx="10515600" cy="5306291"/>
          </a:xfrm>
        </p:spPr>
        <p:txBody>
          <a:bodyPr>
            <a:normAutofit lnSpcReduction="10000"/>
          </a:bodyPr>
          <a:lstStyle/>
          <a:p>
            <a:r>
              <a:rPr lang="en-US" dirty="0"/>
              <a:t>Let’s talk more about the different priorities and perspectives of the Stakeholders and how they can affect equity and inclusion for students with disabilities</a:t>
            </a:r>
          </a:p>
          <a:p>
            <a:endParaRPr lang="en-US" dirty="0"/>
          </a:p>
          <a:p>
            <a:r>
              <a:rPr lang="en-US" dirty="0"/>
              <a:t>Now we know the stakeholders and what’s on their plate</a:t>
            </a:r>
          </a:p>
          <a:p>
            <a:endParaRPr lang="en-US" dirty="0"/>
          </a:p>
          <a:p>
            <a:r>
              <a:rPr lang="en-US" dirty="0"/>
              <a:t>We also know that they also have roles and responsibilities</a:t>
            </a:r>
          </a:p>
          <a:p>
            <a:endParaRPr lang="en-US" dirty="0"/>
          </a:p>
          <a:p>
            <a:r>
              <a:rPr lang="en-US" dirty="0"/>
              <a:t>Each stakeholder looks at a particular case through different lenses.</a:t>
            </a:r>
          </a:p>
          <a:p>
            <a:endParaRPr lang="en-US" dirty="0"/>
          </a:p>
          <a:p>
            <a:r>
              <a:rPr lang="en-US" dirty="0"/>
              <a:t>Let’s take a look at these lenses….</a:t>
            </a:r>
          </a:p>
        </p:txBody>
      </p:sp>
    </p:spTree>
    <p:extLst>
      <p:ext uri="{BB962C8B-B14F-4D97-AF65-F5344CB8AC3E}">
        <p14:creationId xmlns:p14="http://schemas.microsoft.com/office/powerpoint/2010/main" val="375747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1048" name="Document" r:id="rId4" imgW="5626100" imgH="4267200" progId="Word.Document.12">
                  <p:embed/>
                </p:oleObj>
              </mc:Choice>
              <mc:Fallback>
                <p:oleObj name="Document" r:id="rId4" imgW="5626100" imgH="4267200" progId="Word.Document.12">
                  <p:embed/>
                  <p:pic>
                    <p:nvPicPr>
                      <p:cNvPr id="4" name="Content Placeholder 3"/>
                      <p:cNvPicPr/>
                      <p:nvPr/>
                    </p:nvPicPr>
                    <p:blipFill>
                      <a:blip r:embed="rId5"/>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2073281"/>
            <a:ext cx="12191999" cy="46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2072"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1" y="2579433"/>
            <a:ext cx="12192000" cy="46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86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3096"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3069277"/>
            <a:ext cx="12191999" cy="46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93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4120"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3562869"/>
            <a:ext cx="12191999" cy="3295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920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5144"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4273807"/>
            <a:ext cx="12192000" cy="46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63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6168"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4772236"/>
            <a:ext cx="12191999" cy="46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51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BB93-709A-EE23-7E9E-E8E71ED48B9B}"/>
              </a:ext>
            </a:extLst>
          </p:cNvPr>
          <p:cNvSpPr>
            <a:spLocks noGrp="1"/>
          </p:cNvSpPr>
          <p:nvPr>
            <p:ph type="title"/>
          </p:nvPr>
        </p:nvSpPr>
        <p:spPr>
          <a:xfrm>
            <a:off x="794657" y="132896"/>
            <a:ext cx="10515600" cy="1325563"/>
          </a:xfrm>
        </p:spPr>
        <p:txBody>
          <a:bodyPr/>
          <a:lstStyle/>
          <a:p>
            <a:r>
              <a:rPr lang="en-US" b="1" dirty="0">
                <a:latin typeface="+mn-lt"/>
              </a:rPr>
              <a:t>Disability Acknowledgement</a:t>
            </a:r>
          </a:p>
        </p:txBody>
      </p:sp>
      <p:sp>
        <p:nvSpPr>
          <p:cNvPr id="3" name="Text Placeholder 2">
            <a:extLst>
              <a:ext uri="{FF2B5EF4-FFF2-40B4-BE49-F238E27FC236}">
                <a16:creationId xmlns:a16="http://schemas.microsoft.com/office/drawing/2014/main" id="{80E43E8B-2990-37A9-3CDE-9AFB9F7C48D4}"/>
              </a:ext>
            </a:extLst>
          </p:cNvPr>
          <p:cNvSpPr>
            <a:spLocks noGrp="1"/>
          </p:cNvSpPr>
          <p:nvPr>
            <p:ph type="body" idx="1"/>
          </p:nvPr>
        </p:nvSpPr>
        <p:spPr>
          <a:xfrm>
            <a:off x="605971" y="1924334"/>
            <a:ext cx="10515600" cy="4230806"/>
          </a:xfrm>
        </p:spPr>
        <p:txBody>
          <a:bodyPr/>
          <a:lstStyle/>
          <a:p>
            <a:pPr marL="11430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acknowledge the history of neglect and exclusion of students with disabilities from the ‘goals of academic excellence and social justice’. (AAC&amp;U 2018) We acknowledge students with visible and non-visible disabilities in higher education who are often forgotten in HE Diversity conversations and initiatives. </a:t>
            </a:r>
          </a:p>
          <a:p>
            <a:pPr marL="114300"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We honor and respect the diverse and beautiful people with disabilities among us who deserve access, recognition, resources, fairness and equity.</a:t>
            </a:r>
          </a:p>
          <a:p>
            <a:endParaRPr lang="en-US" dirty="0"/>
          </a:p>
        </p:txBody>
      </p:sp>
    </p:spTree>
    <p:extLst>
      <p:ext uri="{BB962C8B-B14F-4D97-AF65-F5344CB8AC3E}">
        <p14:creationId xmlns:p14="http://schemas.microsoft.com/office/powerpoint/2010/main" val="145168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7192" name="Document" r:id="rId4" imgW="5626100" imgH="4267200" progId="Word.Document.12">
                  <p:embed/>
                </p:oleObj>
              </mc:Choice>
              <mc:Fallback>
                <p:oleObj name="Document" r:id="rId4" imgW="5626100" imgH="4267200" progId="Word.Document.12">
                  <p:embed/>
                  <p:pic>
                    <p:nvPicPr>
                      <p:cNvPr id="4" name="Content Placeholder 3"/>
                      <p:cNvPicPr/>
                      <p:nvPr/>
                    </p:nvPicPr>
                    <p:blipFill>
                      <a:blip r:embed="rId5"/>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5494910"/>
            <a:ext cx="12192000" cy="2851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94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120"/>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018483" y="1061884"/>
          <a:ext cx="7735117" cy="5866815"/>
        </p:xfrm>
        <a:graphic>
          <a:graphicData uri="http://schemas.openxmlformats.org/presentationml/2006/ole">
            <mc:AlternateContent xmlns:mc="http://schemas.openxmlformats.org/markup-compatibility/2006">
              <mc:Choice xmlns:v="urn:schemas-microsoft-com:vml" Requires="v">
                <p:oleObj spid="_x0000_s8216"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018483" y="1061884"/>
                        <a:ext cx="7735117" cy="5866815"/>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51BE9D4-44ED-8145-BF0D-5AA76FC91D57}"/>
              </a:ext>
            </a:extLst>
          </p:cNvPr>
          <p:cNvSpPr/>
          <p:nvPr/>
        </p:nvSpPr>
        <p:spPr>
          <a:xfrm>
            <a:off x="0" y="5996356"/>
            <a:ext cx="12192000" cy="1221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770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8483" y="-81116"/>
            <a:ext cx="8229600" cy="1143000"/>
          </a:xfrm>
        </p:spPr>
        <p:txBody>
          <a:bodyPr>
            <a:normAutofit/>
          </a:bodyPr>
          <a:lstStyle/>
          <a:p>
            <a:pPr algn="ctr"/>
            <a:r>
              <a:rPr lang="en-US" sz="3200" dirty="0"/>
              <a:t>The “Lenses”</a:t>
            </a:r>
          </a:p>
        </p:txBody>
      </p:sp>
      <p:graphicFrame>
        <p:nvGraphicFramePr>
          <p:cNvPr id="4" name="Content Placeholder 3"/>
          <p:cNvGraphicFramePr>
            <a:graphicFrameLocks noGrp="1" noChangeAspect="1"/>
          </p:cNvGraphicFramePr>
          <p:nvPr>
            <p:ph sz="quarter" idx="1"/>
          </p:nvPr>
        </p:nvGraphicFramePr>
        <p:xfrm>
          <a:off x="2247083" y="722304"/>
          <a:ext cx="7735117" cy="5866815"/>
        </p:xfrm>
        <a:graphic>
          <a:graphicData uri="http://schemas.openxmlformats.org/presentationml/2006/ole">
            <mc:AlternateContent xmlns:mc="http://schemas.openxmlformats.org/markup-compatibility/2006">
              <mc:Choice xmlns:v="urn:schemas-microsoft-com:vml" Requires="v">
                <p:oleObj spid="_x0000_s9240" name="Document" r:id="rId3" imgW="5626100" imgH="4267200" progId="Word.Document.12">
                  <p:embed/>
                </p:oleObj>
              </mc:Choice>
              <mc:Fallback>
                <p:oleObj name="Document" r:id="rId3" imgW="5626100" imgH="4267200" progId="Word.Document.12">
                  <p:embed/>
                  <p:pic>
                    <p:nvPicPr>
                      <p:cNvPr id="4" name="Content Placeholder 3"/>
                      <p:cNvPicPr/>
                      <p:nvPr/>
                    </p:nvPicPr>
                    <p:blipFill>
                      <a:blip r:embed="rId4"/>
                      <a:stretch>
                        <a:fillRect/>
                      </a:stretch>
                    </p:blipFill>
                    <p:spPr>
                      <a:xfrm>
                        <a:off x="2247083" y="722304"/>
                        <a:ext cx="7735117" cy="5866815"/>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7EDB4C85-BC22-9644-90CD-C2E93447BF08}"/>
              </a:ext>
            </a:extLst>
          </p:cNvPr>
          <p:cNvSpPr>
            <a:spLocks noGrp="1"/>
          </p:cNvSpPr>
          <p:nvPr>
            <p:ph type="sldNum" sz="quarter"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09115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Isosceles Triangle 3"/>
          <p:cNvSpPr/>
          <p:nvPr/>
        </p:nvSpPr>
        <p:spPr>
          <a:xfrm>
            <a:off x="1895126" y="397578"/>
            <a:ext cx="8858134" cy="5958772"/>
          </a:xfrm>
          <a:prstGeom prst="triangle">
            <a:avLst/>
          </a:prstGeom>
          <a:ln w="76200"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76200" cmpd="sng">
                <a:solidFill>
                  <a:prstClr val="black"/>
                </a:solidFill>
              </a:ln>
              <a:solidFill>
                <a:prstClr val="black"/>
              </a:solidFill>
              <a:effectLst/>
              <a:uLnTx/>
              <a:uFillTx/>
              <a:latin typeface="Calibri" panose="020F0502020204030204"/>
              <a:ea typeface="+mn-ea"/>
              <a:cs typeface="+mn-cs"/>
            </a:endParaRPr>
          </a:p>
        </p:txBody>
      </p:sp>
      <p:sp>
        <p:nvSpPr>
          <p:cNvPr id="5" name="TextBox 4"/>
          <p:cNvSpPr txBox="1"/>
          <p:nvPr/>
        </p:nvSpPr>
        <p:spPr>
          <a:xfrm>
            <a:off x="5736177" y="0"/>
            <a:ext cx="1007673" cy="5302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SWD</a:t>
            </a:r>
          </a:p>
        </p:txBody>
      </p:sp>
      <p:sp>
        <p:nvSpPr>
          <p:cNvPr id="6" name="TextBox 5"/>
          <p:cNvSpPr txBox="1"/>
          <p:nvPr/>
        </p:nvSpPr>
        <p:spPr>
          <a:xfrm>
            <a:off x="1033102" y="6413550"/>
            <a:ext cx="2628681" cy="5302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p:txBody>
      </p:sp>
      <p:sp>
        <p:nvSpPr>
          <p:cNvPr id="7" name="TextBox 6"/>
          <p:cNvSpPr txBox="1"/>
          <p:nvPr/>
        </p:nvSpPr>
        <p:spPr>
          <a:xfrm>
            <a:off x="10174904" y="6381004"/>
            <a:ext cx="1408452" cy="5302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Faculty</a:t>
            </a:r>
          </a:p>
        </p:txBody>
      </p:sp>
      <p:sp>
        <p:nvSpPr>
          <p:cNvPr id="8" name="Oval 7"/>
          <p:cNvSpPr/>
          <p:nvPr/>
        </p:nvSpPr>
        <p:spPr>
          <a:xfrm>
            <a:off x="5597091" y="614386"/>
            <a:ext cx="1300775"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Self - Advocacy</a:t>
            </a:r>
          </a:p>
        </p:txBody>
      </p:sp>
      <p:sp>
        <p:nvSpPr>
          <p:cNvPr id="9" name="Oval 8"/>
          <p:cNvSpPr/>
          <p:nvPr/>
        </p:nvSpPr>
        <p:spPr>
          <a:xfrm>
            <a:off x="4040532" y="2437027"/>
            <a:ext cx="1428699"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Life Transition</a:t>
            </a:r>
          </a:p>
        </p:txBody>
      </p:sp>
      <p:sp>
        <p:nvSpPr>
          <p:cNvPr id="10" name="Oval 9"/>
          <p:cNvSpPr/>
          <p:nvPr/>
        </p:nvSpPr>
        <p:spPr>
          <a:xfrm>
            <a:off x="5600429" y="2231080"/>
            <a:ext cx="1447529"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Individual Differences</a:t>
            </a:r>
          </a:p>
        </p:txBody>
      </p:sp>
      <p:sp>
        <p:nvSpPr>
          <p:cNvPr id="11" name="Oval 10"/>
          <p:cNvSpPr/>
          <p:nvPr/>
        </p:nvSpPr>
        <p:spPr>
          <a:xfrm>
            <a:off x="5483692" y="3497216"/>
            <a:ext cx="1681002"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Socialization Inclusion</a:t>
            </a:r>
          </a:p>
        </p:txBody>
      </p:sp>
      <p:sp>
        <p:nvSpPr>
          <p:cNvPr id="12" name="Oval 11"/>
          <p:cNvSpPr/>
          <p:nvPr/>
        </p:nvSpPr>
        <p:spPr>
          <a:xfrm>
            <a:off x="2220351" y="5268856"/>
            <a:ext cx="1573796"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Technology</a:t>
            </a:r>
          </a:p>
        </p:txBody>
      </p:sp>
      <p:sp>
        <p:nvSpPr>
          <p:cNvPr id="13" name="Oval 12"/>
          <p:cNvSpPr/>
          <p:nvPr/>
        </p:nvSpPr>
        <p:spPr>
          <a:xfrm>
            <a:off x="4066180" y="5594903"/>
            <a:ext cx="1300775"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Disability Law</a:t>
            </a:r>
          </a:p>
        </p:txBody>
      </p:sp>
      <p:sp>
        <p:nvSpPr>
          <p:cNvPr id="14" name="Oval 13"/>
          <p:cNvSpPr/>
          <p:nvPr/>
        </p:nvSpPr>
        <p:spPr>
          <a:xfrm>
            <a:off x="9093859" y="5283104"/>
            <a:ext cx="1300775"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New Pedagogy</a:t>
            </a:r>
          </a:p>
        </p:txBody>
      </p:sp>
      <p:sp>
        <p:nvSpPr>
          <p:cNvPr id="15" name="Oval 14"/>
          <p:cNvSpPr/>
          <p:nvPr/>
        </p:nvSpPr>
        <p:spPr>
          <a:xfrm>
            <a:off x="7788834" y="3766642"/>
            <a:ext cx="1300775"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Academic Rigor</a:t>
            </a:r>
          </a:p>
        </p:txBody>
      </p:sp>
      <p:sp>
        <p:nvSpPr>
          <p:cNvPr id="16" name="Oval 15"/>
          <p:cNvSpPr/>
          <p:nvPr/>
        </p:nvSpPr>
        <p:spPr>
          <a:xfrm>
            <a:off x="5736177" y="4736783"/>
            <a:ext cx="1300775" cy="1029742"/>
          </a:xfrm>
          <a:prstGeom prst="ellipse">
            <a:avLst/>
          </a:prstGeom>
          <a:solidFill>
            <a:schemeClr val="bg1">
              <a:lumMod val="85000"/>
              <a:alpha val="48000"/>
            </a:schemeClr>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Attitudes</a:t>
            </a:r>
          </a:p>
        </p:txBody>
      </p:sp>
      <p:sp>
        <p:nvSpPr>
          <p:cNvPr id="2" name="Oval 1"/>
          <p:cNvSpPr/>
          <p:nvPr/>
        </p:nvSpPr>
        <p:spPr>
          <a:xfrm>
            <a:off x="6754403" y="2676923"/>
            <a:ext cx="4969627" cy="4170452"/>
          </a:xfrm>
          <a:prstGeom prst="ellipse">
            <a:avLst/>
          </a:prstGeom>
          <a:gradFill flip="none" rotWithShape="1">
            <a:gsLst>
              <a:gs pos="0">
                <a:schemeClr val="accent1">
                  <a:tint val="100000"/>
                  <a:shade val="100000"/>
                  <a:satMod val="130000"/>
                  <a:alpha val="0"/>
                  <a:lumMod val="59000"/>
                  <a:lumOff val="41000"/>
                </a:schemeClr>
              </a:gs>
              <a:gs pos="100000">
                <a:schemeClr val="accent1">
                  <a:tint val="50000"/>
                  <a:shade val="100000"/>
                  <a:satMod val="350000"/>
                  <a:alpha val="0"/>
                </a:schemeClr>
              </a:gs>
            </a:gsLst>
            <a:lin ang="16200000" scaled="0"/>
            <a:tileRect/>
          </a:grad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p:cNvSpPr/>
          <p:nvPr/>
        </p:nvSpPr>
        <p:spPr>
          <a:xfrm>
            <a:off x="4303940" y="271678"/>
            <a:ext cx="4399443" cy="394447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p:cNvSpPr/>
          <p:nvPr/>
        </p:nvSpPr>
        <p:spPr>
          <a:xfrm>
            <a:off x="1633919" y="3057693"/>
            <a:ext cx="4270189" cy="3958674"/>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4F81B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Slide Number Placeholder 16">
            <a:extLst>
              <a:ext uri="{FF2B5EF4-FFF2-40B4-BE49-F238E27FC236}">
                <a16:creationId xmlns:a16="http://schemas.microsoft.com/office/drawing/2014/main" id="{D5336701-B97F-6441-98AD-3AEF017EF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A4054-0944-7543-B91C-3454E1726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66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71139E33-89B1-3145-AA55-8D67888AB8DB}"/>
              </a:ext>
            </a:extLst>
          </p:cNvPr>
          <p:cNvGraphicFramePr>
            <a:graphicFrameLocks noChangeAspect="1"/>
          </p:cNvGraphicFramePr>
          <p:nvPr/>
        </p:nvGraphicFramePr>
        <p:xfrm>
          <a:off x="796413" y="-1"/>
          <a:ext cx="10623495" cy="6721475"/>
        </p:xfrm>
        <a:graphic>
          <a:graphicData uri="http://schemas.openxmlformats.org/presentationml/2006/ole">
            <mc:AlternateContent xmlns:mc="http://schemas.openxmlformats.org/markup-compatibility/2006">
              <mc:Choice xmlns:v="urn:schemas-microsoft-com:vml" Requires="v">
                <p:oleObj spid="_x0000_s10264" name="Worksheet" r:id="rId3" imgW="6604000" imgH="4025900" progId="Excel.Sheet.12">
                  <p:embed/>
                </p:oleObj>
              </mc:Choice>
              <mc:Fallback>
                <p:oleObj name="Worksheet" r:id="rId3" imgW="6604000" imgH="4025900" progId="Excel.Sheet.12">
                  <p:embed/>
                  <p:pic>
                    <p:nvPicPr>
                      <p:cNvPr id="6" name="Object 5">
                        <a:extLst>
                          <a:ext uri="{FF2B5EF4-FFF2-40B4-BE49-F238E27FC236}">
                            <a16:creationId xmlns:a16="http://schemas.microsoft.com/office/drawing/2014/main" id="{71139E33-89B1-3145-AA55-8D67888AB8DB}"/>
                          </a:ext>
                        </a:extLst>
                      </p:cNvPr>
                      <p:cNvPicPr/>
                      <p:nvPr/>
                    </p:nvPicPr>
                    <p:blipFill>
                      <a:blip r:embed="rId4">
                        <a:lum bright="-8000" contrast="18000"/>
                      </a:blip>
                      <a:stretch>
                        <a:fillRect/>
                      </a:stretch>
                    </p:blipFill>
                    <p:spPr>
                      <a:xfrm>
                        <a:off x="796413" y="-1"/>
                        <a:ext cx="10623495" cy="6721475"/>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4FF4CBF2-CA47-3840-9E16-119D8E88A55F}"/>
              </a:ext>
            </a:extLst>
          </p:cNvPr>
          <p:cNvSpPr>
            <a:spLocks noGrp="1"/>
          </p:cNvSpPr>
          <p:nvPr>
            <p:ph type="sldNum" sz="quarter"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8674104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243464-23A3-6341-B64A-986B98630636}"/>
              </a:ext>
            </a:extLst>
          </p:cNvPr>
          <p:cNvSpPr>
            <a:spLocks noGrp="1"/>
          </p:cNvSpPr>
          <p:nvPr>
            <p:ph type="body" idx="1"/>
          </p:nvPr>
        </p:nvSpPr>
        <p:spPr>
          <a:xfrm>
            <a:off x="409432" y="87682"/>
            <a:ext cx="12087367" cy="6268668"/>
          </a:xfrm>
        </p:spPr>
        <p:txBody>
          <a:bodyPr/>
          <a:lstStyle/>
          <a:p>
            <a:pPr marL="114300" indent="0" algn="ctr">
              <a:buNone/>
            </a:pPr>
            <a:r>
              <a:rPr lang="en-US" sz="3200" b="1" dirty="0">
                <a:latin typeface="+mn-lt"/>
              </a:rPr>
              <a:t>Brianna:  The Global Studies Conundrum</a:t>
            </a:r>
          </a:p>
          <a:p>
            <a:pPr marL="114300" indent="0" algn="ctr">
              <a:buNone/>
            </a:pPr>
            <a:endParaRPr lang="en-US" sz="2000" b="1" dirty="0"/>
          </a:p>
          <a:p>
            <a:pPr marL="114300" indent="0" algn="ctr">
              <a:buNone/>
            </a:pPr>
            <a:endParaRPr lang="en-US" sz="2000" b="1" dirty="0"/>
          </a:p>
          <a:p>
            <a:pPr>
              <a:lnSpc>
                <a:spcPts val="2040"/>
              </a:lnSpc>
            </a:pPr>
            <a:r>
              <a:rPr lang="en-US" sz="2400" b="1" dirty="0"/>
              <a:t>Student requests Foreign Language Waiver via Accessibility Services</a:t>
            </a:r>
          </a:p>
          <a:p>
            <a:pPr marL="114300" indent="0">
              <a:lnSpc>
                <a:spcPts val="2040"/>
              </a:lnSpc>
              <a:buNone/>
            </a:pPr>
            <a:endParaRPr lang="en-US" sz="2400" b="1" dirty="0"/>
          </a:p>
          <a:p>
            <a:pPr>
              <a:lnSpc>
                <a:spcPts val="2040"/>
              </a:lnSpc>
            </a:pPr>
            <a:r>
              <a:rPr lang="en-US" sz="2400" b="1" dirty="0"/>
              <a:t>Student wishes to major in Global Studies which has a Foreign Language Requirement</a:t>
            </a:r>
          </a:p>
          <a:p>
            <a:pPr>
              <a:lnSpc>
                <a:spcPts val="2040"/>
              </a:lnSpc>
            </a:pPr>
            <a:endParaRPr lang="en-US" sz="2400" b="1" dirty="0"/>
          </a:p>
          <a:p>
            <a:pPr>
              <a:lnSpc>
                <a:spcPts val="2040"/>
              </a:lnSpc>
            </a:pPr>
            <a:r>
              <a:rPr lang="en-US" sz="2400" b="1" dirty="0"/>
              <a:t>Global Studies faculty want to abide by Department policy</a:t>
            </a:r>
          </a:p>
          <a:p>
            <a:pPr>
              <a:lnSpc>
                <a:spcPts val="2040"/>
              </a:lnSpc>
            </a:pPr>
            <a:endParaRPr lang="en-US" sz="2400" b="1" dirty="0"/>
          </a:p>
          <a:p>
            <a:pPr>
              <a:lnSpc>
                <a:spcPts val="2040"/>
              </a:lnSpc>
            </a:pPr>
            <a:r>
              <a:rPr lang="en-US" sz="2400" b="1" dirty="0"/>
              <a:t>Class Dean is caught between advocacy for student and college policy</a:t>
            </a:r>
          </a:p>
          <a:p>
            <a:pPr marL="114300" indent="0">
              <a:lnSpc>
                <a:spcPts val="2040"/>
              </a:lnSpc>
              <a:buNone/>
            </a:pPr>
            <a:endParaRPr lang="en-US" sz="2400" b="1" dirty="0"/>
          </a:p>
          <a:p>
            <a:pPr>
              <a:lnSpc>
                <a:spcPts val="2040"/>
              </a:lnSpc>
            </a:pPr>
            <a:r>
              <a:rPr lang="en-US" sz="2400" b="1" dirty="0"/>
              <a:t>Accessibility Services determines student is qualified for a foreign language waiver</a:t>
            </a:r>
          </a:p>
          <a:p>
            <a:pPr marL="114300" indent="0">
              <a:lnSpc>
                <a:spcPts val="2040"/>
              </a:lnSpc>
              <a:buNone/>
            </a:pPr>
            <a:endParaRPr lang="en-US" sz="2400" b="1" dirty="0"/>
          </a:p>
          <a:p>
            <a:pPr>
              <a:lnSpc>
                <a:spcPts val="2040"/>
              </a:lnSpc>
            </a:pPr>
            <a:r>
              <a:rPr lang="en-US" sz="2400" b="1" dirty="0"/>
              <a:t>Parents advocate for student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6E2FEF0-5546-B24A-9D07-377866FCEBEC}"/>
              </a:ext>
            </a:extLst>
          </p:cNvPr>
          <p:cNvSpPr>
            <a:spLocks noGrp="1"/>
          </p:cNvSpPr>
          <p:nvPr>
            <p:ph type="sldNum"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F15DF4D-948D-6549-839F-86C5F8C98B70}"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27656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FF36E0-1A50-7D4E-984C-5DBCEE37B420}"/>
              </a:ext>
            </a:extLst>
          </p:cNvPr>
          <p:cNvSpPr>
            <a:spLocks noGrp="1"/>
          </p:cNvSpPr>
          <p:nvPr>
            <p:ph type="title"/>
          </p:nvPr>
        </p:nvSpPr>
        <p:spPr/>
        <p:txBody>
          <a:bodyPr/>
          <a:lstStyle/>
          <a:p>
            <a:r>
              <a:rPr lang="en-US" b="1" dirty="0"/>
              <a:t>What to look for in this case…</a:t>
            </a:r>
          </a:p>
        </p:txBody>
      </p:sp>
      <p:sp>
        <p:nvSpPr>
          <p:cNvPr id="3" name="Text Placeholder 2">
            <a:extLst>
              <a:ext uri="{FF2B5EF4-FFF2-40B4-BE49-F238E27FC236}">
                <a16:creationId xmlns:a16="http://schemas.microsoft.com/office/drawing/2014/main" id="{BF361E7F-3B3C-974D-AA88-42F43B52E927}"/>
              </a:ext>
            </a:extLst>
          </p:cNvPr>
          <p:cNvSpPr>
            <a:spLocks noGrp="1"/>
          </p:cNvSpPr>
          <p:nvPr>
            <p:ph sz="half" idx="1"/>
          </p:nvPr>
        </p:nvSpPr>
        <p:spPr/>
        <p:txBody>
          <a:bodyPr>
            <a:normAutofit lnSpcReduction="10000"/>
          </a:bodyPr>
          <a:lstStyle/>
          <a:p>
            <a:pPr marL="114300" indent="0">
              <a:buNone/>
            </a:pPr>
            <a:r>
              <a:rPr lang="en-US" b="1" dirty="0"/>
              <a:t>Academic Aspects</a:t>
            </a:r>
          </a:p>
          <a:p>
            <a:pPr marL="114300" indent="0">
              <a:buNone/>
            </a:pPr>
            <a:r>
              <a:rPr lang="en-US" b="1" dirty="0"/>
              <a:t>	Academic Rigor</a:t>
            </a:r>
          </a:p>
          <a:p>
            <a:pPr marL="114300" indent="0">
              <a:buNone/>
            </a:pPr>
            <a:r>
              <a:rPr lang="en-US" b="1" dirty="0"/>
              <a:t>	Fundamental alteration</a:t>
            </a:r>
          </a:p>
          <a:p>
            <a:pPr marL="114300" indent="0">
              <a:buNone/>
            </a:pPr>
            <a:r>
              <a:rPr lang="en-US" b="1" dirty="0"/>
              <a:t>	Degree completion</a:t>
            </a:r>
          </a:p>
          <a:p>
            <a:pPr marL="114300" indent="0">
              <a:buNone/>
            </a:pPr>
            <a:r>
              <a:rPr lang="en-US" b="1" dirty="0"/>
              <a:t>	Precedent setting</a:t>
            </a:r>
          </a:p>
          <a:p>
            <a:pPr marL="114300" indent="0">
              <a:buNone/>
            </a:pPr>
            <a:r>
              <a:rPr lang="en-US" b="1" dirty="0"/>
              <a:t>Social Aspects</a:t>
            </a:r>
          </a:p>
          <a:p>
            <a:pPr marL="114300" indent="0">
              <a:buNone/>
            </a:pPr>
            <a:r>
              <a:rPr lang="en-US" b="1" dirty="0"/>
              <a:t>	Inclusion</a:t>
            </a:r>
          </a:p>
          <a:p>
            <a:pPr marL="114300" indent="0">
              <a:buNone/>
            </a:pPr>
            <a:r>
              <a:rPr lang="en-US" b="1" dirty="0"/>
              <a:t>	Belonging</a:t>
            </a:r>
          </a:p>
          <a:p>
            <a:pPr marL="114300" indent="0">
              <a:buNone/>
            </a:pPr>
            <a:r>
              <a:rPr lang="en-US" b="1" dirty="0"/>
              <a:t>Impact of Technology</a:t>
            </a:r>
          </a:p>
          <a:p>
            <a:pPr marL="114300" indent="0">
              <a:buNone/>
            </a:pPr>
            <a:endParaRPr lang="en-US" b="1" dirty="0"/>
          </a:p>
          <a:p>
            <a:pPr marL="114300" indent="0">
              <a:buNone/>
            </a:pPr>
            <a:endParaRPr lang="en-US" dirty="0"/>
          </a:p>
        </p:txBody>
      </p:sp>
      <p:sp>
        <p:nvSpPr>
          <p:cNvPr id="6" name="Content Placeholder 5">
            <a:extLst>
              <a:ext uri="{FF2B5EF4-FFF2-40B4-BE49-F238E27FC236}">
                <a16:creationId xmlns:a16="http://schemas.microsoft.com/office/drawing/2014/main" id="{691F8836-B408-0B49-BE86-3BC2C6982FC8}"/>
              </a:ext>
            </a:extLst>
          </p:cNvPr>
          <p:cNvSpPr>
            <a:spLocks noGrp="1"/>
          </p:cNvSpPr>
          <p:nvPr>
            <p:ph sz="half" idx="2"/>
          </p:nvPr>
        </p:nvSpPr>
        <p:spPr>
          <a:xfrm>
            <a:off x="5536275" y="1825625"/>
            <a:ext cx="6434051" cy="4351338"/>
          </a:xfrm>
        </p:spPr>
        <p:txBody>
          <a:bodyPr>
            <a:normAutofit lnSpcReduction="10000"/>
          </a:bodyPr>
          <a:lstStyle/>
          <a:p>
            <a:pPr marL="114300" indent="0">
              <a:buNone/>
            </a:pPr>
            <a:r>
              <a:rPr lang="en-US" b="1" dirty="0"/>
              <a:t>Accessibility Services Responsibilities</a:t>
            </a:r>
          </a:p>
          <a:p>
            <a:pPr marL="114300" indent="0">
              <a:buNone/>
            </a:pPr>
            <a:r>
              <a:rPr lang="en-US" b="1" dirty="0"/>
              <a:t>	Disability Law compliance</a:t>
            </a:r>
          </a:p>
          <a:p>
            <a:pPr marL="114300" indent="0">
              <a:buNone/>
            </a:pPr>
            <a:r>
              <a:rPr lang="en-US" b="1" dirty="0"/>
              <a:t>	Reasonable 	accommodations</a:t>
            </a:r>
          </a:p>
          <a:p>
            <a:pPr marL="114300" indent="0">
              <a:buNone/>
            </a:pPr>
            <a:r>
              <a:rPr lang="en-US" b="1" dirty="0"/>
              <a:t>Collaboration</a:t>
            </a:r>
          </a:p>
          <a:p>
            <a:pPr marL="114300" indent="0">
              <a:buNone/>
            </a:pPr>
            <a:r>
              <a:rPr lang="en-US" b="1" dirty="0"/>
              <a:t>	Understanding opposing 	perspectives</a:t>
            </a:r>
            <a:endParaRPr lang="en-US" dirty="0"/>
          </a:p>
          <a:p>
            <a:pPr marL="114300" indent="0">
              <a:buNone/>
            </a:pPr>
            <a:r>
              <a:rPr lang="en-US" b="1" dirty="0"/>
              <a:t>	Can opposing needs be met?</a:t>
            </a:r>
          </a:p>
          <a:p>
            <a:pPr marL="114300" indent="0">
              <a:buNone/>
            </a:pPr>
            <a:r>
              <a:rPr lang="en-US" b="1" dirty="0"/>
              <a:t> 	Getting to “Yes”?</a:t>
            </a:r>
          </a:p>
          <a:p>
            <a:pPr marL="0" indent="0">
              <a:buNone/>
            </a:pPr>
            <a:endParaRPr lang="en-US" dirty="0"/>
          </a:p>
        </p:txBody>
      </p:sp>
      <p:sp>
        <p:nvSpPr>
          <p:cNvPr id="4" name="Slide Number Placeholder 3">
            <a:extLst>
              <a:ext uri="{FF2B5EF4-FFF2-40B4-BE49-F238E27FC236}">
                <a16:creationId xmlns:a16="http://schemas.microsoft.com/office/drawing/2014/main" id="{6A236AC9-7BF8-6244-B055-2F378B6E7C9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F15DF4D-948D-6549-839F-86C5F8C98B70}"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3490567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0694-1522-6A4F-BEA4-5C72110F1179}"/>
              </a:ext>
            </a:extLst>
          </p:cNvPr>
          <p:cNvSpPr>
            <a:spLocks noGrp="1"/>
          </p:cNvSpPr>
          <p:nvPr>
            <p:ph type="title"/>
          </p:nvPr>
        </p:nvSpPr>
        <p:spPr>
          <a:xfrm>
            <a:off x="838200" y="-261393"/>
            <a:ext cx="10515600" cy="1435100"/>
          </a:xfrm>
        </p:spPr>
        <p:txBody>
          <a:bodyPr>
            <a:normAutofit/>
          </a:bodyPr>
          <a:lstStyle/>
          <a:p>
            <a:pPr algn="ctr"/>
            <a:r>
              <a:rPr lang="en-US" sz="4000" b="1" dirty="0"/>
              <a:t>Stakeholder Priorities in the case</a:t>
            </a:r>
          </a:p>
        </p:txBody>
      </p:sp>
      <p:sp>
        <p:nvSpPr>
          <p:cNvPr id="3" name="Text Placeholder 2">
            <a:extLst>
              <a:ext uri="{FF2B5EF4-FFF2-40B4-BE49-F238E27FC236}">
                <a16:creationId xmlns:a16="http://schemas.microsoft.com/office/drawing/2014/main" id="{73742F7F-9028-154F-90A3-87D0823216D1}"/>
              </a:ext>
            </a:extLst>
          </p:cNvPr>
          <p:cNvSpPr>
            <a:spLocks noGrp="1"/>
          </p:cNvSpPr>
          <p:nvPr>
            <p:ph type="body" idx="1"/>
          </p:nvPr>
        </p:nvSpPr>
        <p:spPr>
          <a:xfrm>
            <a:off x="278295" y="996286"/>
            <a:ext cx="11635409" cy="5609229"/>
          </a:xfrm>
        </p:spPr>
        <p:txBody>
          <a:bodyPr>
            <a:normAutofit lnSpcReduction="10000"/>
          </a:bodyPr>
          <a:lstStyle/>
          <a:p>
            <a:r>
              <a:rPr lang="en-US" sz="2400" b="1" dirty="0"/>
              <a:t>Student</a:t>
            </a:r>
            <a:r>
              <a:rPr lang="en-US" sz="2400" dirty="0"/>
              <a:t> – Requests foreign language waiver due to a learning disability and anxiety/OCD</a:t>
            </a:r>
            <a:endParaRPr lang="en-US" sz="1400" dirty="0"/>
          </a:p>
          <a:p>
            <a:endParaRPr lang="en-US" sz="2400" b="1" dirty="0"/>
          </a:p>
          <a:p>
            <a:r>
              <a:rPr lang="en-US" sz="2400" b="1" dirty="0"/>
              <a:t>Faculty </a:t>
            </a:r>
            <a:r>
              <a:rPr lang="en-US" sz="2400" dirty="0"/>
              <a:t>– Academic rigor and integrity, adherence to policy, concern about fundamental alteration</a:t>
            </a:r>
            <a:endParaRPr lang="en-US" sz="1400" dirty="0"/>
          </a:p>
          <a:p>
            <a:endParaRPr lang="en-US" sz="2400" b="1" dirty="0"/>
          </a:p>
          <a:p>
            <a:r>
              <a:rPr lang="en-US" sz="2400" b="1" dirty="0"/>
              <a:t>Accessibility Services</a:t>
            </a:r>
            <a:r>
              <a:rPr lang="en-US" sz="2400" dirty="0"/>
              <a:t> – Advocacy, make sure that disability law is followed, remove barriers to student’s education, provides reasonable accommodations, promotes collaboration to optimize outcomes</a:t>
            </a:r>
            <a:endParaRPr lang="en-US" sz="1400" dirty="0"/>
          </a:p>
          <a:p>
            <a:endParaRPr lang="en-US" sz="2400" b="1" dirty="0"/>
          </a:p>
          <a:p>
            <a:r>
              <a:rPr lang="en-US" sz="2400" b="1" dirty="0"/>
              <a:t>Administration</a:t>
            </a:r>
            <a:r>
              <a:rPr lang="en-US" sz="2400" dirty="0"/>
              <a:t> – Disability law compliance, academic integrity, inclusion, academic support for student, financial issues, policy changes, setting a precedent?</a:t>
            </a:r>
            <a:endParaRPr lang="en-US" sz="1200" dirty="0"/>
          </a:p>
          <a:p>
            <a:endParaRPr lang="en-US" sz="2400" b="1" dirty="0"/>
          </a:p>
          <a:p>
            <a:r>
              <a:rPr lang="en-US" sz="2400" b="1" dirty="0"/>
              <a:t>Parents/Guardians</a:t>
            </a:r>
            <a:r>
              <a:rPr lang="en-US" sz="2400" dirty="0"/>
              <a:t> – Student rights to pursue academic interests, preparation for future career, ROI</a:t>
            </a:r>
          </a:p>
          <a:p>
            <a:endParaRPr lang="en-US" sz="2200" dirty="0"/>
          </a:p>
        </p:txBody>
      </p:sp>
      <p:sp>
        <p:nvSpPr>
          <p:cNvPr id="4" name="Slide Number Placeholder 3">
            <a:extLst>
              <a:ext uri="{FF2B5EF4-FFF2-40B4-BE49-F238E27FC236}">
                <a16:creationId xmlns:a16="http://schemas.microsoft.com/office/drawing/2014/main" id="{B3793320-36A9-A149-BAD6-37E992632E80}"/>
              </a:ext>
            </a:extLst>
          </p:cNvPr>
          <p:cNvSpPr>
            <a:spLocks noGrp="1"/>
          </p:cNvSpPr>
          <p:nvPr>
            <p:ph type="sldNum"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9F15DF4D-948D-6549-839F-86C5F8C98B70}"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2916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B5C9A7B-C0A7-F642-9E1B-EC2BCEE4DBCC}"/>
              </a:ext>
            </a:extLst>
          </p:cNvPr>
          <p:cNvGraphicFramePr>
            <a:graphicFrameLocks noChangeAspect="1"/>
          </p:cNvGraphicFramePr>
          <p:nvPr/>
        </p:nvGraphicFramePr>
        <p:xfrm>
          <a:off x="979488" y="111125"/>
          <a:ext cx="10321925" cy="6573838"/>
        </p:xfrm>
        <a:graphic>
          <a:graphicData uri="http://schemas.openxmlformats.org/presentationml/2006/ole">
            <mc:AlternateContent xmlns:mc="http://schemas.openxmlformats.org/markup-compatibility/2006">
              <mc:Choice xmlns:v="urn:schemas-microsoft-com:vml" Requires="v">
                <p:oleObj spid="_x0000_s11287" name="Worksheet" r:id="rId3" imgW="19050000" imgH="12128500" progId="Excel.Sheet.12">
                  <p:embed/>
                </p:oleObj>
              </mc:Choice>
              <mc:Fallback>
                <p:oleObj name="Worksheet" r:id="rId3" imgW="19050000" imgH="12128500" progId="Excel.Sheet.12">
                  <p:embed/>
                  <p:pic>
                    <p:nvPicPr>
                      <p:cNvPr id="4" name="Object 3">
                        <a:extLst>
                          <a:ext uri="{FF2B5EF4-FFF2-40B4-BE49-F238E27FC236}">
                            <a16:creationId xmlns:a16="http://schemas.microsoft.com/office/drawing/2014/main" id="{9B5C9A7B-C0A7-F642-9E1B-EC2BCEE4DBCC}"/>
                          </a:ext>
                        </a:extLst>
                      </p:cNvPr>
                      <p:cNvPicPr/>
                      <p:nvPr/>
                    </p:nvPicPr>
                    <p:blipFill>
                      <a:blip r:embed="rId4"/>
                      <a:stretch>
                        <a:fillRect/>
                      </a:stretch>
                    </p:blipFill>
                    <p:spPr>
                      <a:xfrm>
                        <a:off x="979488" y="111125"/>
                        <a:ext cx="10321925" cy="6573838"/>
                      </a:xfrm>
                      <a:prstGeom prst="rect">
                        <a:avLst/>
                      </a:prstGeom>
                    </p:spPr>
                  </p:pic>
                </p:oleObj>
              </mc:Fallback>
            </mc:AlternateContent>
          </a:graphicData>
        </a:graphic>
      </p:graphicFrame>
    </p:spTree>
    <p:extLst>
      <p:ext uri="{BB962C8B-B14F-4D97-AF65-F5344CB8AC3E}">
        <p14:creationId xmlns:p14="http://schemas.microsoft.com/office/powerpoint/2010/main" val="3716392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5426059-1E1F-1F4A-A382-657F991F833C}"/>
              </a:ext>
            </a:extLst>
          </p:cNvPr>
          <p:cNvGraphicFramePr>
            <a:graphicFrameLocks noChangeAspect="1"/>
          </p:cNvGraphicFramePr>
          <p:nvPr/>
        </p:nvGraphicFramePr>
        <p:xfrm>
          <a:off x="586498" y="89464"/>
          <a:ext cx="10441719" cy="6643845"/>
        </p:xfrm>
        <a:graphic>
          <a:graphicData uri="http://schemas.openxmlformats.org/presentationml/2006/ole">
            <mc:AlternateContent xmlns:mc="http://schemas.openxmlformats.org/markup-compatibility/2006">
              <mc:Choice xmlns:v="urn:schemas-microsoft-com:vml" Requires="v">
                <p:oleObj spid="_x0000_s12311" name="Worksheet" r:id="rId3" imgW="19062700" imgH="12128500" progId="Excel.Sheet.12">
                  <p:embed/>
                </p:oleObj>
              </mc:Choice>
              <mc:Fallback>
                <p:oleObj name="Worksheet" r:id="rId3" imgW="19062700" imgH="12128500" progId="Excel.Sheet.12">
                  <p:embed/>
                  <p:pic>
                    <p:nvPicPr>
                      <p:cNvPr id="3" name="Object 2">
                        <a:extLst>
                          <a:ext uri="{FF2B5EF4-FFF2-40B4-BE49-F238E27FC236}">
                            <a16:creationId xmlns:a16="http://schemas.microsoft.com/office/drawing/2014/main" id="{85426059-1E1F-1F4A-A382-657F991F833C}"/>
                          </a:ext>
                        </a:extLst>
                      </p:cNvPr>
                      <p:cNvPicPr/>
                      <p:nvPr/>
                    </p:nvPicPr>
                    <p:blipFill>
                      <a:blip r:embed="rId4"/>
                      <a:stretch>
                        <a:fillRect/>
                      </a:stretch>
                    </p:blipFill>
                    <p:spPr>
                      <a:xfrm>
                        <a:off x="586498" y="89464"/>
                        <a:ext cx="10441719" cy="6643845"/>
                      </a:xfrm>
                      <a:prstGeom prst="rect">
                        <a:avLst/>
                      </a:prstGeom>
                    </p:spPr>
                  </p:pic>
                </p:oleObj>
              </mc:Fallback>
            </mc:AlternateContent>
          </a:graphicData>
        </a:graphic>
      </p:graphicFrame>
    </p:spTree>
    <p:extLst>
      <p:ext uri="{BB962C8B-B14F-4D97-AF65-F5344CB8AC3E}">
        <p14:creationId xmlns:p14="http://schemas.microsoft.com/office/powerpoint/2010/main" val="368457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70F0-AA59-8703-3094-9AA4957BEEE6}"/>
              </a:ext>
            </a:extLst>
          </p:cNvPr>
          <p:cNvSpPr>
            <a:spLocks noGrp="1"/>
          </p:cNvSpPr>
          <p:nvPr>
            <p:ph type="title"/>
          </p:nvPr>
        </p:nvSpPr>
        <p:spPr>
          <a:xfrm>
            <a:off x="839788" y="457200"/>
            <a:ext cx="3932237" cy="724944"/>
          </a:xfrm>
        </p:spPr>
        <p:txBody>
          <a:bodyPr>
            <a:normAutofit/>
          </a:bodyPr>
          <a:lstStyle/>
          <a:p>
            <a:pPr algn="ctr"/>
            <a:r>
              <a:rPr lang="en-US" sz="3600" b="1" dirty="0">
                <a:latin typeface="+mn-lt"/>
              </a:rPr>
              <a:t>AGENDA</a:t>
            </a:r>
            <a:r>
              <a:rPr lang="en-US" sz="3600" b="1" dirty="0"/>
              <a:t> </a:t>
            </a:r>
          </a:p>
        </p:txBody>
      </p:sp>
      <p:sp>
        <p:nvSpPr>
          <p:cNvPr id="4" name="Text Placeholder 3">
            <a:extLst>
              <a:ext uri="{FF2B5EF4-FFF2-40B4-BE49-F238E27FC236}">
                <a16:creationId xmlns:a16="http://schemas.microsoft.com/office/drawing/2014/main" id="{F6EBE95F-39F0-154C-AEE7-08F85F85D869}"/>
              </a:ext>
            </a:extLst>
          </p:cNvPr>
          <p:cNvSpPr>
            <a:spLocks noGrp="1"/>
          </p:cNvSpPr>
          <p:nvPr>
            <p:ph type="body" sz="half" idx="2"/>
          </p:nvPr>
        </p:nvSpPr>
        <p:spPr>
          <a:xfrm>
            <a:off x="396441" y="1480576"/>
            <a:ext cx="7112722" cy="4897286"/>
          </a:xfrm>
        </p:spPr>
        <p:txBody>
          <a:bodyPr>
            <a:normAutofit fontScale="92500" lnSpcReduction="20000"/>
          </a:bodyPr>
          <a:lstStyle/>
          <a:p>
            <a:pPr>
              <a:lnSpc>
                <a:spcPct val="160000"/>
              </a:lnSpc>
            </a:pPr>
            <a:r>
              <a:rPr lang="en-US" sz="2800" b="1" dirty="0"/>
              <a:t>Introductions</a:t>
            </a:r>
          </a:p>
          <a:p>
            <a:pPr>
              <a:lnSpc>
                <a:spcPct val="160000"/>
              </a:lnSpc>
            </a:pPr>
            <a:r>
              <a:rPr lang="en-US" sz="2800" b="1" dirty="0"/>
              <a:t>What is a “reasonable” accommodation?</a:t>
            </a:r>
          </a:p>
          <a:p>
            <a:pPr>
              <a:lnSpc>
                <a:spcPct val="160000"/>
              </a:lnSpc>
            </a:pPr>
            <a:r>
              <a:rPr lang="en-US" sz="2800" b="1" dirty="0"/>
              <a:t>Case Study Introduction</a:t>
            </a:r>
          </a:p>
          <a:p>
            <a:pPr>
              <a:lnSpc>
                <a:spcPct val="160000"/>
              </a:lnSpc>
            </a:pPr>
            <a:r>
              <a:rPr lang="en-US" sz="2800" b="1" dirty="0"/>
              <a:t>Presentation of the Framework </a:t>
            </a:r>
          </a:p>
          <a:p>
            <a:pPr>
              <a:lnSpc>
                <a:spcPct val="160000"/>
              </a:lnSpc>
            </a:pPr>
            <a:r>
              <a:rPr lang="en-US" sz="2800" b="1" dirty="0"/>
              <a:t>Case Study Analysis</a:t>
            </a:r>
          </a:p>
          <a:p>
            <a:pPr>
              <a:lnSpc>
                <a:spcPct val="160000"/>
              </a:lnSpc>
            </a:pPr>
            <a:r>
              <a:rPr lang="en-US" sz="2800" b="1" dirty="0"/>
              <a:t>The Importance of Collaboration and Process</a:t>
            </a:r>
          </a:p>
          <a:p>
            <a:pPr>
              <a:lnSpc>
                <a:spcPct val="160000"/>
              </a:lnSpc>
            </a:pPr>
            <a:r>
              <a:rPr lang="en-US" sz="2800" b="1" dirty="0"/>
              <a:t>Audience input, Q&amp;A, Discussion</a:t>
            </a:r>
          </a:p>
          <a:p>
            <a:endParaRPr lang="en-US" dirty="0"/>
          </a:p>
        </p:txBody>
      </p:sp>
      <p:pic>
        <p:nvPicPr>
          <p:cNvPr id="8" name="Content Placeholder 7">
            <a:extLst>
              <a:ext uri="{FF2B5EF4-FFF2-40B4-BE49-F238E27FC236}">
                <a16:creationId xmlns:a16="http://schemas.microsoft.com/office/drawing/2014/main" id="{0B425FF4-C5C3-F844-A2F5-43CFC18F0ACD}"/>
              </a:ext>
            </a:extLst>
          </p:cNvPr>
          <p:cNvPicPr>
            <a:picLocks noGrp="1" noChangeAspect="1"/>
          </p:cNvPicPr>
          <p:nvPr>
            <p:ph idx="1"/>
          </p:nvPr>
        </p:nvPicPr>
        <p:blipFill>
          <a:blip r:embed="rId2"/>
          <a:stretch>
            <a:fillRect/>
          </a:stretch>
        </p:blipFill>
        <p:spPr>
          <a:xfrm>
            <a:off x="7616414" y="177501"/>
            <a:ext cx="4364483" cy="6546724"/>
          </a:xfrm>
        </p:spPr>
      </p:pic>
    </p:spTree>
    <p:extLst>
      <p:ext uri="{BB962C8B-B14F-4D97-AF65-F5344CB8AC3E}">
        <p14:creationId xmlns:p14="http://schemas.microsoft.com/office/powerpoint/2010/main" val="1121717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5426059-1E1F-1F4A-A382-657F991F833C}"/>
              </a:ext>
            </a:extLst>
          </p:cNvPr>
          <p:cNvGraphicFramePr>
            <a:graphicFrameLocks noChangeAspect="1"/>
          </p:cNvGraphicFramePr>
          <p:nvPr/>
        </p:nvGraphicFramePr>
        <p:xfrm>
          <a:off x="907973" y="96981"/>
          <a:ext cx="10429903" cy="6636327"/>
        </p:xfrm>
        <a:graphic>
          <a:graphicData uri="http://schemas.openxmlformats.org/presentationml/2006/ole">
            <mc:AlternateContent xmlns:mc="http://schemas.openxmlformats.org/markup-compatibility/2006">
              <mc:Choice xmlns:v="urn:schemas-microsoft-com:vml" Requires="v">
                <p:oleObj spid="_x0000_s13335" name="Worksheet" r:id="rId3" imgW="19062700" imgH="12128500" progId="Excel.Sheet.12">
                  <p:embed/>
                </p:oleObj>
              </mc:Choice>
              <mc:Fallback>
                <p:oleObj name="Worksheet" r:id="rId3" imgW="19062700" imgH="12128500" progId="Excel.Sheet.12">
                  <p:embed/>
                  <p:pic>
                    <p:nvPicPr>
                      <p:cNvPr id="3" name="Object 2">
                        <a:extLst>
                          <a:ext uri="{FF2B5EF4-FFF2-40B4-BE49-F238E27FC236}">
                            <a16:creationId xmlns:a16="http://schemas.microsoft.com/office/drawing/2014/main" id="{85426059-1E1F-1F4A-A382-657F991F833C}"/>
                          </a:ext>
                        </a:extLst>
                      </p:cNvPr>
                      <p:cNvPicPr/>
                      <p:nvPr/>
                    </p:nvPicPr>
                    <p:blipFill>
                      <a:blip r:embed="rId4"/>
                      <a:stretch>
                        <a:fillRect/>
                      </a:stretch>
                    </p:blipFill>
                    <p:spPr>
                      <a:xfrm>
                        <a:off x="907973" y="96981"/>
                        <a:ext cx="10429903" cy="6636327"/>
                      </a:xfrm>
                      <a:prstGeom prst="rect">
                        <a:avLst/>
                      </a:prstGeom>
                    </p:spPr>
                  </p:pic>
                </p:oleObj>
              </mc:Fallback>
            </mc:AlternateContent>
          </a:graphicData>
        </a:graphic>
      </p:graphicFrame>
    </p:spTree>
    <p:extLst>
      <p:ext uri="{BB962C8B-B14F-4D97-AF65-F5344CB8AC3E}">
        <p14:creationId xmlns:p14="http://schemas.microsoft.com/office/powerpoint/2010/main" val="79506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5426059-1E1F-1F4A-A382-657F991F833C}"/>
              </a:ext>
            </a:extLst>
          </p:cNvPr>
          <p:cNvGraphicFramePr>
            <a:graphicFrameLocks noChangeAspect="1"/>
          </p:cNvGraphicFramePr>
          <p:nvPr/>
        </p:nvGraphicFramePr>
        <p:xfrm>
          <a:off x="907973" y="125261"/>
          <a:ext cx="10429903" cy="6636327"/>
        </p:xfrm>
        <a:graphic>
          <a:graphicData uri="http://schemas.openxmlformats.org/presentationml/2006/ole">
            <mc:AlternateContent xmlns:mc="http://schemas.openxmlformats.org/markup-compatibility/2006">
              <mc:Choice xmlns:v="urn:schemas-microsoft-com:vml" Requires="v">
                <p:oleObj spid="_x0000_s14359" name="Worksheet" r:id="rId3" imgW="19062700" imgH="12128500" progId="Excel.Sheet.12">
                  <p:embed/>
                </p:oleObj>
              </mc:Choice>
              <mc:Fallback>
                <p:oleObj name="Worksheet" r:id="rId3" imgW="19062700" imgH="12128500" progId="Excel.Sheet.12">
                  <p:embed/>
                  <p:pic>
                    <p:nvPicPr>
                      <p:cNvPr id="3" name="Object 2">
                        <a:extLst>
                          <a:ext uri="{FF2B5EF4-FFF2-40B4-BE49-F238E27FC236}">
                            <a16:creationId xmlns:a16="http://schemas.microsoft.com/office/drawing/2014/main" id="{85426059-1E1F-1F4A-A382-657F991F833C}"/>
                          </a:ext>
                        </a:extLst>
                      </p:cNvPr>
                      <p:cNvPicPr/>
                      <p:nvPr/>
                    </p:nvPicPr>
                    <p:blipFill>
                      <a:blip r:embed="rId4"/>
                      <a:stretch>
                        <a:fillRect/>
                      </a:stretch>
                    </p:blipFill>
                    <p:spPr>
                      <a:xfrm>
                        <a:off x="907973" y="125261"/>
                        <a:ext cx="10429903" cy="6636327"/>
                      </a:xfrm>
                      <a:prstGeom prst="rect">
                        <a:avLst/>
                      </a:prstGeom>
                    </p:spPr>
                  </p:pic>
                </p:oleObj>
              </mc:Fallback>
            </mc:AlternateContent>
          </a:graphicData>
        </a:graphic>
      </p:graphicFrame>
    </p:spTree>
    <p:extLst>
      <p:ext uri="{BB962C8B-B14F-4D97-AF65-F5344CB8AC3E}">
        <p14:creationId xmlns:p14="http://schemas.microsoft.com/office/powerpoint/2010/main" val="4080631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3AF-8840-C4C6-B9E2-66E2E4991CC2}"/>
              </a:ext>
            </a:extLst>
          </p:cNvPr>
          <p:cNvSpPr>
            <a:spLocks noGrp="1"/>
          </p:cNvSpPr>
          <p:nvPr>
            <p:ph type="title"/>
          </p:nvPr>
        </p:nvSpPr>
        <p:spPr>
          <a:xfrm>
            <a:off x="519546" y="0"/>
            <a:ext cx="10515600" cy="1353074"/>
          </a:xfrm>
        </p:spPr>
        <p:txBody>
          <a:bodyPr>
            <a:normAutofit fontScale="90000"/>
          </a:bodyPr>
          <a:lstStyle/>
          <a:p>
            <a:pPr marL="57150"/>
            <a:br>
              <a:rPr lang="en-US" sz="1800" dirty="0">
                <a:solidFill>
                  <a:srgbClr val="002060"/>
                </a:solidFill>
                <a:effectLst/>
                <a:latin typeface="Menlo" panose="020B0609030804020204" pitchFamily="49" charset="0"/>
                <a:ea typeface="Menlo" panose="020B0609030804020204" pitchFamily="49" charset="0"/>
              </a:rPr>
            </a:br>
            <a:r>
              <a:rPr lang="en-US" sz="1800" dirty="0">
                <a:solidFill>
                  <a:srgbClr val="002060"/>
                </a:solidFill>
                <a:effectLst/>
                <a:latin typeface="Calibri" panose="020F0502020204030204" pitchFamily="34" charset="0"/>
                <a:ea typeface="Menlo" panose="020B0609030804020204" pitchFamily="49" charset="0"/>
                <a:cs typeface="Menlo" panose="020B0609030804020204" pitchFamily="49" charset="0"/>
              </a:rPr>
              <a:t> </a:t>
            </a:r>
            <a:b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Wynne v. Tufts </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Collaborative Process</a:t>
            </a:r>
            <a:br>
              <a:rPr lang="en-US" sz="1800" dirty="0">
                <a:solidFill>
                  <a:srgbClr val="002060"/>
                </a:solidFill>
                <a:effectLst/>
                <a:latin typeface="Menlo" panose="020B0609030804020204" pitchFamily="49" charset="0"/>
                <a:ea typeface="Menlo" panose="020B0609030804020204" pitchFamily="49" charset="0"/>
              </a:rPr>
            </a:br>
            <a:endParaRPr lang="en-US" dirty="0">
              <a:solidFill>
                <a:srgbClr val="002060"/>
              </a:solidFill>
            </a:endParaRPr>
          </a:p>
        </p:txBody>
      </p:sp>
      <p:sp>
        <p:nvSpPr>
          <p:cNvPr id="3" name="Text Placeholder 2">
            <a:extLst>
              <a:ext uri="{FF2B5EF4-FFF2-40B4-BE49-F238E27FC236}">
                <a16:creationId xmlns:a16="http://schemas.microsoft.com/office/drawing/2014/main" id="{AB7C60B3-3E38-5963-DD49-56EEC12F49D7}"/>
              </a:ext>
            </a:extLst>
          </p:cNvPr>
          <p:cNvSpPr>
            <a:spLocks noGrp="1"/>
          </p:cNvSpPr>
          <p:nvPr>
            <p:ph type="body" idx="1"/>
          </p:nvPr>
        </p:nvSpPr>
        <p:spPr>
          <a:xfrm>
            <a:off x="666750" y="1665026"/>
            <a:ext cx="10515600" cy="3821373"/>
          </a:xfrm>
        </p:spPr>
        <p:txBody>
          <a:bodyPr>
            <a:noAutofit/>
          </a:bodyPr>
          <a:lstStyle/>
          <a:p>
            <a:pPr marL="0" indent="0">
              <a:spcBef>
                <a:spcPts val="0"/>
              </a:spcBef>
              <a:buNone/>
            </a:pP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Based on the </a:t>
            </a:r>
            <a:r>
              <a:rPr lang="en-US" sz="2000" i="1" dirty="0">
                <a:solidFill>
                  <a:srgbClr val="002060"/>
                </a:solidFill>
                <a:effectLst/>
                <a:latin typeface="Calibri" panose="020F0502020204030204" pitchFamily="34" charset="0"/>
                <a:ea typeface="Menlo" panose="020B0609030804020204" pitchFamily="49" charset="0"/>
                <a:cs typeface="Menlo" panose="020B0609030804020204" pitchFamily="49" charset="0"/>
              </a:rPr>
              <a:t>Wynne </a:t>
            </a: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decision and the many judicial and OCR decisions that followed it, the demonstration of duty is met when a school:</a:t>
            </a:r>
            <a:endParaRPr lang="en-US" sz="2000" dirty="0">
              <a:solidFill>
                <a:srgbClr val="002060"/>
              </a:solidFill>
              <a:effectLst/>
              <a:latin typeface="Menlo" panose="020B0609030804020204" pitchFamily="49" charset="0"/>
              <a:ea typeface="Menlo" panose="020B0609030804020204" pitchFamily="49" charset="0"/>
            </a:endParaRPr>
          </a:p>
          <a:p>
            <a:pPr marL="0" marR="0" lvl="0" indent="0">
              <a:spcBef>
                <a:spcPts val="0"/>
              </a:spcBef>
              <a:spcAft>
                <a:spcPts val="0"/>
              </a:spcAft>
              <a:buNone/>
            </a:pPr>
            <a:endPar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endParaRPr>
          </a:p>
          <a:p>
            <a:pPr marL="0" marR="0" lvl="0" indent="0">
              <a:spcBef>
                <a:spcPts val="0"/>
              </a:spcBef>
              <a:spcAft>
                <a:spcPts val="0"/>
              </a:spcAft>
              <a:buNone/>
            </a:pPr>
            <a:r>
              <a:rPr lang="en-US" sz="2000" dirty="0">
                <a:solidFill>
                  <a:srgbClr val="002060"/>
                </a:solidFill>
                <a:latin typeface="Calibri" panose="020F0502020204030204" pitchFamily="34" charset="0"/>
                <a:ea typeface="Menlo" panose="020B0609030804020204" pitchFamily="49" charset="0"/>
                <a:cs typeface="Menlo" panose="020B0609030804020204" pitchFamily="49" charset="0"/>
              </a:rPr>
              <a:t>1. </a:t>
            </a: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Convenes a committee of relevant administrators and faculty, possibly including an Accessibility Services representative.</a:t>
            </a:r>
            <a:endParaRPr lang="en-US" sz="2000" dirty="0">
              <a:solidFill>
                <a:srgbClr val="002060"/>
              </a:solidFill>
              <a:effectLst/>
              <a:latin typeface="Menlo" panose="020B0609030804020204" pitchFamily="49" charset="0"/>
              <a:ea typeface="Menlo" panose="020B0609030804020204" pitchFamily="49" charset="0"/>
            </a:endParaRPr>
          </a:p>
          <a:p>
            <a:pPr marL="0" marR="0" lvl="0" indent="0">
              <a:spcBef>
                <a:spcPts val="0"/>
              </a:spcBef>
              <a:spcAft>
                <a:spcPts val="0"/>
              </a:spcAft>
              <a:buNone/>
            </a:pPr>
            <a:endPar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endParaRPr>
          </a:p>
          <a:p>
            <a:pPr marL="0" marR="0" lvl="0" indent="0">
              <a:spcBef>
                <a:spcPts val="0"/>
              </a:spcBef>
              <a:spcAft>
                <a:spcPts val="0"/>
              </a:spcAft>
              <a:buNone/>
            </a:pP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2. The committee carefully reviews the student’s proposed accommodation to determine whether it is compatible with or defeats one or more of the essential objectives of the program in which the student is enrolled or that implementation of the proposed accommodation would lower an essential academic standard.</a:t>
            </a:r>
            <a:endParaRPr lang="en-US" sz="2000" dirty="0">
              <a:solidFill>
                <a:srgbClr val="002060"/>
              </a:solidFill>
              <a:effectLst/>
              <a:latin typeface="Menlo" panose="020B0609030804020204" pitchFamily="49" charset="0"/>
              <a:ea typeface="Menlo" panose="020B0609030804020204" pitchFamily="49" charset="0"/>
            </a:endParaRPr>
          </a:p>
          <a:p>
            <a:pPr marL="0" marR="0" lvl="0" indent="0">
              <a:spcBef>
                <a:spcPts val="0"/>
              </a:spcBef>
              <a:spcAft>
                <a:spcPts val="0"/>
              </a:spcAft>
              <a:buNone/>
            </a:pPr>
            <a:endPar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endParaRPr>
          </a:p>
          <a:p>
            <a:pPr marL="0" marR="0" lvl="0" indent="0">
              <a:spcBef>
                <a:spcPts val="0"/>
              </a:spcBef>
              <a:spcAft>
                <a:spcPts val="0"/>
              </a:spcAft>
              <a:buNone/>
            </a:pP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3. If the proposed accommodation defeats</a:t>
            </a:r>
            <a:r>
              <a:rPr lang="en-US" sz="2000" dirty="0">
                <a:solidFill>
                  <a:srgbClr val="002060"/>
                </a:solidFill>
                <a:effectLst/>
                <a:latin typeface="Menlo" panose="020B0609030804020204" pitchFamily="49" charset="0"/>
                <a:ea typeface="Menlo" panose="020B0609030804020204" pitchFamily="49" charset="0"/>
                <a:cs typeface="Menlo" panose="020B0609030804020204" pitchFamily="49" charset="0"/>
              </a:rPr>
              <a:t> </a:t>
            </a: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essential program objective, the school must search for alternate accommodations that are compatible with the objectives of the program.</a:t>
            </a:r>
            <a:endParaRPr lang="en-US" sz="2000" dirty="0">
              <a:solidFill>
                <a:srgbClr val="002060"/>
              </a:solidFill>
              <a:effectLst/>
              <a:latin typeface="Menlo" panose="020B0609030804020204" pitchFamily="49" charset="0"/>
              <a:ea typeface="Menlo" panose="020B0609030804020204" pitchFamily="49" charset="0"/>
            </a:endParaRPr>
          </a:p>
          <a:p>
            <a:pPr marL="171450" marR="0" indent="0">
              <a:spcBef>
                <a:spcPts val="0"/>
              </a:spcBef>
              <a:spcAft>
                <a:spcPts val="0"/>
              </a:spcAft>
              <a:buNone/>
            </a:pPr>
            <a:r>
              <a:rPr lang="en-US" sz="2000" dirty="0">
                <a:solidFill>
                  <a:srgbClr val="002060"/>
                </a:solidFill>
                <a:effectLst/>
                <a:latin typeface="Calibri" panose="020F0502020204030204" pitchFamily="34" charset="0"/>
                <a:ea typeface="Menlo" panose="020B0609030804020204" pitchFamily="49" charset="0"/>
                <a:cs typeface="Menlo" panose="020B0609030804020204" pitchFamily="49" charset="0"/>
              </a:rPr>
              <a:t> </a:t>
            </a:r>
            <a:endParaRPr lang="en-US" sz="2000" dirty="0">
              <a:solidFill>
                <a:srgbClr val="002060"/>
              </a:solidFill>
              <a:effectLst/>
              <a:latin typeface="Menlo" panose="020B0609030804020204" pitchFamily="49" charset="0"/>
              <a:ea typeface="Menlo" panose="020B0609030804020204" pitchFamily="49" charset="0"/>
            </a:endParaRPr>
          </a:p>
          <a:p>
            <a:pPr marL="114300" indent="0">
              <a:buNone/>
            </a:pPr>
            <a:r>
              <a:rPr lang="en-US" sz="2000" i="1" dirty="0">
                <a:solidFill>
                  <a:srgbClr val="002060"/>
                </a:solidFill>
              </a:rPr>
              <a:t>                                        Adapted from personal communication with Paul Grossman March 2023</a:t>
            </a:r>
          </a:p>
        </p:txBody>
      </p:sp>
    </p:spTree>
    <p:extLst>
      <p:ext uri="{BB962C8B-B14F-4D97-AF65-F5344CB8AC3E}">
        <p14:creationId xmlns:p14="http://schemas.microsoft.com/office/powerpoint/2010/main" val="1034312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1CC6-6084-8C54-38B6-8FD957BD0889}"/>
              </a:ext>
            </a:extLst>
          </p:cNvPr>
          <p:cNvSpPr>
            <a:spLocks noGrp="1"/>
          </p:cNvSpPr>
          <p:nvPr>
            <p:ph type="title"/>
          </p:nvPr>
        </p:nvSpPr>
        <p:spPr>
          <a:xfrm>
            <a:off x="838200" y="-658906"/>
            <a:ext cx="10515600" cy="2487706"/>
          </a:xfrm>
        </p:spPr>
        <p:txBody>
          <a:bodyPr>
            <a:normAutofit fontScale="90000"/>
          </a:bodyPr>
          <a:lstStyle/>
          <a:p>
            <a:br>
              <a:rPr lang="en-US" dirty="0">
                <a:solidFill>
                  <a:schemeClr val="accent1">
                    <a:lumMod val="50000"/>
                  </a:schemeClr>
                </a:solidFill>
              </a:rPr>
            </a:br>
            <a:br>
              <a:rPr lang="en-US" dirty="0">
                <a:solidFill>
                  <a:schemeClr val="accent1">
                    <a:lumMod val="50000"/>
                  </a:schemeClr>
                </a:solidFill>
              </a:rPr>
            </a:br>
            <a:r>
              <a:rPr lang="en-US" b="1" dirty="0">
                <a:solidFill>
                  <a:schemeClr val="accent1">
                    <a:lumMod val="50000"/>
                  </a:schemeClr>
                </a:solidFill>
              </a:rPr>
              <a:t>Possible Case Outcomes</a:t>
            </a:r>
            <a:br>
              <a:rPr lang="en-US" dirty="0">
                <a:solidFill>
                  <a:schemeClr val="accent1">
                    <a:lumMod val="50000"/>
                  </a:schemeClr>
                </a:solidFill>
              </a:rPr>
            </a:br>
            <a:endParaRPr lang="en-US" dirty="0">
              <a:solidFill>
                <a:schemeClr val="accent1">
                  <a:lumMod val="50000"/>
                </a:schemeClr>
              </a:solidFill>
            </a:endParaRPr>
          </a:p>
        </p:txBody>
      </p:sp>
      <p:sp>
        <p:nvSpPr>
          <p:cNvPr id="3" name="Text Placeholder 2">
            <a:extLst>
              <a:ext uri="{FF2B5EF4-FFF2-40B4-BE49-F238E27FC236}">
                <a16:creationId xmlns:a16="http://schemas.microsoft.com/office/drawing/2014/main" id="{1562D1B5-4397-E5C5-FE7B-522AE2B99EE8}"/>
              </a:ext>
            </a:extLst>
          </p:cNvPr>
          <p:cNvSpPr>
            <a:spLocks noGrp="1"/>
          </p:cNvSpPr>
          <p:nvPr>
            <p:ph type="body" idx="1"/>
          </p:nvPr>
        </p:nvSpPr>
        <p:spPr>
          <a:xfrm>
            <a:off x="679174" y="532263"/>
            <a:ext cx="10515600" cy="5745707"/>
          </a:xfrm>
        </p:spPr>
        <p:txBody>
          <a:bodyPr>
            <a:normAutofit/>
          </a:bodyPr>
          <a:lstStyle/>
          <a:p>
            <a:pPr marL="114300" indent="0">
              <a:buNone/>
            </a:pPr>
            <a:r>
              <a:rPr lang="en-US" sz="2000" b="1" dirty="0">
                <a:solidFill>
                  <a:schemeClr val="accent1">
                    <a:lumMod val="50000"/>
                  </a:schemeClr>
                </a:solidFill>
              </a:rPr>
              <a:t>  </a:t>
            </a:r>
          </a:p>
          <a:p>
            <a:endParaRPr lang="en-US" sz="2000" b="1" dirty="0">
              <a:solidFill>
                <a:schemeClr val="accent1">
                  <a:lumMod val="50000"/>
                </a:schemeClr>
              </a:solidFill>
            </a:endParaRPr>
          </a:p>
          <a:p>
            <a:endParaRPr lang="en-US" sz="2000" b="1" dirty="0">
              <a:solidFill>
                <a:schemeClr val="accent1">
                  <a:lumMod val="50000"/>
                </a:schemeClr>
              </a:solidFill>
            </a:endParaRPr>
          </a:p>
          <a:p>
            <a:endParaRPr lang="en-US" sz="2000" b="1" dirty="0">
              <a:solidFill>
                <a:schemeClr val="accent1">
                  <a:lumMod val="50000"/>
                </a:schemeClr>
              </a:solidFill>
            </a:endParaRPr>
          </a:p>
          <a:p>
            <a:r>
              <a:rPr lang="en-US" sz="2000" b="1" dirty="0">
                <a:solidFill>
                  <a:schemeClr val="accent1">
                    <a:lumMod val="50000"/>
                  </a:schemeClr>
                </a:solidFill>
              </a:rPr>
              <a:t>Outcome #1 </a:t>
            </a:r>
            <a:r>
              <a:rPr lang="en-US" sz="2000" dirty="0">
                <a:solidFill>
                  <a:schemeClr val="accent1">
                    <a:lumMod val="50000"/>
                  </a:schemeClr>
                </a:solidFill>
              </a:rPr>
              <a:t>- Student agrees to take required foreign language course with significant scaffolding through collaborative process using the Framework</a:t>
            </a:r>
          </a:p>
          <a:p>
            <a:pPr marL="0" indent="0">
              <a:buNone/>
            </a:pPr>
            <a:endParaRPr lang="en-US" sz="2000" b="1" dirty="0">
              <a:solidFill>
                <a:schemeClr val="accent1">
                  <a:lumMod val="50000"/>
                </a:schemeClr>
              </a:solidFill>
            </a:endParaRPr>
          </a:p>
          <a:p>
            <a:r>
              <a:rPr lang="en-US" sz="2000" b="1" dirty="0">
                <a:solidFill>
                  <a:schemeClr val="accent1">
                    <a:lumMod val="50000"/>
                  </a:schemeClr>
                </a:solidFill>
              </a:rPr>
              <a:t>Outcome #2 </a:t>
            </a:r>
            <a:r>
              <a:rPr lang="en-US" sz="2000" dirty="0">
                <a:solidFill>
                  <a:schemeClr val="accent1">
                    <a:lumMod val="50000"/>
                  </a:schemeClr>
                </a:solidFill>
              </a:rPr>
              <a:t>– Faculty conclude from Wynne vs Tufts process that the language waiver is a fundamental alteration and search for alternate accommodations in a foreign language course, such as an approved summer course with 1:1 instruction</a:t>
            </a:r>
          </a:p>
          <a:p>
            <a:pPr marL="0" indent="0">
              <a:buNone/>
            </a:pPr>
            <a:endParaRPr lang="en-US" sz="2000" b="1" dirty="0">
              <a:solidFill>
                <a:schemeClr val="accent1">
                  <a:lumMod val="50000"/>
                </a:schemeClr>
              </a:solidFill>
            </a:endParaRPr>
          </a:p>
          <a:p>
            <a:r>
              <a:rPr lang="en-US" sz="2000" b="1" dirty="0">
                <a:solidFill>
                  <a:schemeClr val="accent1">
                    <a:lumMod val="50000"/>
                  </a:schemeClr>
                </a:solidFill>
              </a:rPr>
              <a:t>Outcome #3 </a:t>
            </a:r>
            <a:r>
              <a:rPr lang="en-US" sz="2000" dirty="0">
                <a:solidFill>
                  <a:schemeClr val="accent1">
                    <a:lumMod val="50000"/>
                  </a:schemeClr>
                </a:solidFill>
              </a:rPr>
              <a:t>– Faculty conclude from Wynne vs Tufts process that the language waiver is a fundamental alteration and find no alternative accommodations</a:t>
            </a:r>
          </a:p>
        </p:txBody>
      </p:sp>
    </p:spTree>
    <p:extLst>
      <p:ext uri="{BB962C8B-B14F-4D97-AF65-F5344CB8AC3E}">
        <p14:creationId xmlns:p14="http://schemas.microsoft.com/office/powerpoint/2010/main" val="694510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6A86-2439-664B-90EF-2D487801A809}"/>
              </a:ext>
            </a:extLst>
          </p:cNvPr>
          <p:cNvSpPr>
            <a:spLocks noGrp="1"/>
          </p:cNvSpPr>
          <p:nvPr>
            <p:ph type="title"/>
          </p:nvPr>
        </p:nvSpPr>
        <p:spPr>
          <a:xfrm>
            <a:off x="180108" y="-1"/>
            <a:ext cx="11068265" cy="977031"/>
          </a:xfrm>
        </p:spPr>
        <p:txBody>
          <a:bodyPr>
            <a:normAutofit fontScale="90000"/>
          </a:bodyPr>
          <a:lstStyle/>
          <a:p>
            <a:pPr algn="ctr"/>
            <a:r>
              <a:rPr lang="en-US" sz="3600" dirty="0"/>
              <a:t>   </a:t>
            </a:r>
            <a:br>
              <a:rPr lang="en-US" sz="3600" dirty="0"/>
            </a:br>
            <a:r>
              <a:rPr lang="en-US" sz="3600" dirty="0">
                <a:latin typeface="+mn-lt"/>
              </a:rPr>
              <a:t>   </a:t>
            </a:r>
            <a:r>
              <a:rPr lang="en-US" sz="3600" b="1" dirty="0">
                <a:latin typeface="+mn-lt"/>
              </a:rPr>
              <a:t>What have we learned from this Case?</a:t>
            </a:r>
          </a:p>
        </p:txBody>
      </p:sp>
      <p:sp>
        <p:nvSpPr>
          <p:cNvPr id="3" name="Text Placeholder 2">
            <a:extLst>
              <a:ext uri="{FF2B5EF4-FFF2-40B4-BE49-F238E27FC236}">
                <a16:creationId xmlns:a16="http://schemas.microsoft.com/office/drawing/2014/main" id="{92C86EB7-3DDC-4E48-98A2-02CA90B16B96}"/>
              </a:ext>
            </a:extLst>
          </p:cNvPr>
          <p:cNvSpPr>
            <a:spLocks noGrp="1"/>
          </p:cNvSpPr>
          <p:nvPr>
            <p:ph type="body" idx="1"/>
          </p:nvPr>
        </p:nvSpPr>
        <p:spPr>
          <a:xfrm>
            <a:off x="-204716" y="1127574"/>
            <a:ext cx="12396716" cy="5730425"/>
          </a:xfrm>
        </p:spPr>
        <p:txBody>
          <a:bodyPr>
            <a:normAutofit lnSpcReduction="10000"/>
          </a:bodyPr>
          <a:lstStyle/>
          <a:p>
            <a:pPr marL="571500" lvl="1" indent="0">
              <a:buNone/>
            </a:pPr>
            <a:endParaRPr lang="en-US" sz="1400" dirty="0"/>
          </a:p>
          <a:p>
            <a:pPr lvl="1"/>
            <a:r>
              <a:rPr lang="en-US" b="1" dirty="0"/>
              <a:t>Where was the conflict?</a:t>
            </a:r>
          </a:p>
          <a:p>
            <a:pPr marL="571500" lvl="1" indent="0">
              <a:buNone/>
            </a:pPr>
            <a:r>
              <a:rPr lang="en-US" sz="2000" dirty="0"/>
              <a:t>Between the Department of Global Studies and the student.  Also between Faculty (academic policy) and Accessibility Services (reasonable accommodations.) The Administration is caught in the middle.</a:t>
            </a:r>
          </a:p>
          <a:p>
            <a:pPr marL="571500" lvl="1" indent="0">
              <a:buNone/>
            </a:pPr>
            <a:endParaRPr lang="en-US" sz="1800" dirty="0"/>
          </a:p>
          <a:p>
            <a:pPr marL="571500" lvl="1" indent="0">
              <a:buNone/>
            </a:pPr>
            <a:r>
              <a:rPr lang="en-US" sz="1800" b="1" dirty="0"/>
              <a:t>•  </a:t>
            </a:r>
            <a:r>
              <a:rPr lang="en-US" b="1" dirty="0"/>
              <a:t>How did the Framework facilitate collaboration?</a:t>
            </a:r>
          </a:p>
          <a:p>
            <a:pPr marL="571500" lvl="1" indent="0">
              <a:buNone/>
            </a:pPr>
            <a:r>
              <a:rPr lang="en-US" sz="2000" dirty="0"/>
              <a:t>Get all perspectives on the table in an objective and non-emotional manner.  Consider roles, responsibilities, and priorities of all Stakeholders</a:t>
            </a:r>
            <a:r>
              <a:rPr lang="en-US" sz="1800" dirty="0"/>
              <a:t>.</a:t>
            </a:r>
          </a:p>
          <a:p>
            <a:pPr marL="571500" lvl="1" indent="0">
              <a:buNone/>
            </a:pPr>
            <a:endParaRPr lang="en-US" sz="1800" dirty="0"/>
          </a:p>
          <a:p>
            <a:pPr marL="571500" lvl="1" indent="0">
              <a:buNone/>
            </a:pPr>
            <a:r>
              <a:rPr lang="en-US" sz="1800" b="1" dirty="0"/>
              <a:t>• </a:t>
            </a:r>
            <a:r>
              <a:rPr lang="en-US" b="1" dirty="0"/>
              <a:t>How did the Framework facilitate problem solving and conflict resolution?</a:t>
            </a:r>
          </a:p>
          <a:p>
            <a:pPr marL="571500" lvl="1" indent="0">
              <a:buNone/>
            </a:pPr>
            <a:r>
              <a:rPr lang="en-US" sz="2000" dirty="0"/>
              <a:t>Important to know all Stakeholder perspectives for both a high-level and a granular view of the problem,  what the issues are, and how to find common ground.  Accessibility Services is in a position to be a facilitator/mediator.</a:t>
            </a:r>
          </a:p>
          <a:p>
            <a:pPr marL="571500" lvl="1" indent="0">
              <a:buNone/>
            </a:pPr>
            <a:endParaRPr lang="en-US" sz="1800" dirty="0"/>
          </a:p>
          <a:p>
            <a:pPr marL="571500" lvl="1" indent="0">
              <a:buNone/>
            </a:pPr>
            <a:r>
              <a:rPr lang="en-US" sz="1800" b="1" dirty="0"/>
              <a:t>• </a:t>
            </a:r>
            <a:r>
              <a:rPr lang="en-US" b="1" dirty="0"/>
              <a:t>How did the Framework facilitate the conversation about what is a “reasonable” accommodation?  </a:t>
            </a:r>
          </a:p>
          <a:p>
            <a:pPr marL="571500" lvl="1" indent="0">
              <a:buNone/>
            </a:pPr>
            <a:r>
              <a:rPr lang="en-US" sz="2000" dirty="0"/>
              <a:t> It ensured a transparent and collaborative process by including all Stakeholders and showed their different roles, responsibilities, and priorities.  It enabled the Administration to achieve a balanced and reasonable resolution that respected Faculty academic integrity and fostered inclusiveness for the Student. </a:t>
            </a:r>
            <a:r>
              <a:rPr lang="en-US" sz="2000" b="1" dirty="0"/>
              <a:t> </a:t>
            </a:r>
          </a:p>
        </p:txBody>
      </p:sp>
      <p:sp>
        <p:nvSpPr>
          <p:cNvPr id="4" name="Slide Number Placeholder 3">
            <a:extLst>
              <a:ext uri="{FF2B5EF4-FFF2-40B4-BE49-F238E27FC236}">
                <a16:creationId xmlns:a16="http://schemas.microsoft.com/office/drawing/2014/main" id="{38942C8A-A37B-F54C-9FD8-7CED46DDCE6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669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6CE3-1311-6E4F-B61C-7525DDB7577E}"/>
              </a:ext>
            </a:extLst>
          </p:cNvPr>
          <p:cNvSpPr>
            <a:spLocks noGrp="1"/>
          </p:cNvSpPr>
          <p:nvPr>
            <p:ph type="title"/>
          </p:nvPr>
        </p:nvSpPr>
        <p:spPr>
          <a:xfrm>
            <a:off x="838200" y="-542925"/>
            <a:ext cx="10515600" cy="2521850"/>
          </a:xfrm>
        </p:spPr>
        <p:txBody>
          <a:bodyPr>
            <a:normAutofit/>
          </a:bodyPr>
          <a:lstStyle/>
          <a:p>
            <a:r>
              <a:rPr lang="en-US" sz="3600" b="1" dirty="0">
                <a:latin typeface="+mn-lt"/>
              </a:rPr>
              <a:t>Framework uses</a:t>
            </a:r>
          </a:p>
        </p:txBody>
      </p:sp>
      <p:sp>
        <p:nvSpPr>
          <p:cNvPr id="3" name="Text Placeholder 2">
            <a:extLst>
              <a:ext uri="{FF2B5EF4-FFF2-40B4-BE49-F238E27FC236}">
                <a16:creationId xmlns:a16="http://schemas.microsoft.com/office/drawing/2014/main" id="{F89E27D1-BFB2-8F45-9AA8-285E9AA691F0}"/>
              </a:ext>
            </a:extLst>
          </p:cNvPr>
          <p:cNvSpPr>
            <a:spLocks noGrp="1"/>
          </p:cNvSpPr>
          <p:nvPr>
            <p:ph type="body" idx="1"/>
          </p:nvPr>
        </p:nvSpPr>
        <p:spPr>
          <a:xfrm>
            <a:off x="658091" y="1127342"/>
            <a:ext cx="10515600" cy="6117473"/>
          </a:xfrm>
        </p:spPr>
        <p:txBody>
          <a:bodyPr>
            <a:normAutofit fontScale="47500" lnSpcReduction="20000"/>
          </a:bodyPr>
          <a:lstStyle/>
          <a:p>
            <a:pPr>
              <a:lnSpc>
                <a:spcPct val="120000"/>
              </a:lnSpc>
            </a:pPr>
            <a:r>
              <a:rPr lang="en-US" sz="6700" dirty="0"/>
              <a:t>Clarify specific roles, responsibilities, biases, and priorities of all stakeholders to promote collaboration</a:t>
            </a:r>
          </a:p>
          <a:p>
            <a:pPr>
              <a:lnSpc>
                <a:spcPct val="120000"/>
              </a:lnSpc>
            </a:pPr>
            <a:r>
              <a:rPr lang="en-US" sz="6700" dirty="0"/>
              <a:t>Facilitate inclusive interactions</a:t>
            </a:r>
          </a:p>
          <a:p>
            <a:pPr>
              <a:lnSpc>
                <a:spcPct val="120000"/>
              </a:lnSpc>
            </a:pPr>
            <a:r>
              <a:rPr lang="en-US" sz="6700" dirty="0"/>
              <a:t>Assessment of services and campus climate</a:t>
            </a:r>
          </a:p>
          <a:p>
            <a:pPr>
              <a:lnSpc>
                <a:spcPct val="120000"/>
              </a:lnSpc>
            </a:pPr>
            <a:r>
              <a:rPr lang="en-US" sz="6700" dirty="0"/>
              <a:t>Onboarding for new staff</a:t>
            </a:r>
          </a:p>
          <a:p>
            <a:pPr>
              <a:lnSpc>
                <a:spcPct val="120000"/>
              </a:lnSpc>
            </a:pPr>
            <a:r>
              <a:rPr lang="en-US" sz="6700" dirty="0"/>
              <a:t>Reveal gaps in SWDs inclusion in diversity, policy &amp; initiatives</a:t>
            </a:r>
          </a:p>
          <a:p>
            <a:pPr>
              <a:lnSpc>
                <a:spcPct val="120000"/>
              </a:lnSpc>
            </a:pPr>
            <a:r>
              <a:rPr lang="en-US" sz="6700" dirty="0"/>
              <a:t>Enhance student self-advocacy and self-determination</a:t>
            </a:r>
          </a:p>
          <a:p>
            <a:pPr>
              <a:lnSpc>
                <a:spcPct val="120000"/>
              </a:lnSpc>
            </a:pPr>
            <a:r>
              <a:rPr lang="en-US" sz="6700" dirty="0"/>
              <a:t>Identify allies and collaborators</a:t>
            </a:r>
          </a:p>
          <a:p>
            <a:pPr>
              <a:lnSpc>
                <a:spcPct val="120000"/>
              </a:lnSpc>
            </a:pPr>
            <a:r>
              <a:rPr lang="en-US" sz="6700" dirty="0"/>
              <a:t>Develop a “habit of mind” process</a:t>
            </a:r>
          </a:p>
          <a:p>
            <a:endParaRPr lang="en-US" sz="2400" dirty="0"/>
          </a:p>
        </p:txBody>
      </p:sp>
    </p:spTree>
    <p:extLst>
      <p:ext uri="{BB962C8B-B14F-4D97-AF65-F5344CB8AC3E}">
        <p14:creationId xmlns:p14="http://schemas.microsoft.com/office/powerpoint/2010/main" val="188230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A69F212-C980-8244-9B9B-7FC7ADB9054F}"/>
              </a:ext>
            </a:extLst>
          </p:cNvPr>
          <p:cNvPicPr>
            <a:picLocks noGrp="1" noChangeAspect="1"/>
          </p:cNvPicPr>
          <p:nvPr>
            <p:ph idx="1"/>
          </p:nvPr>
        </p:nvPicPr>
        <p:blipFill>
          <a:blip r:embed="rId2"/>
          <a:stretch>
            <a:fillRect/>
          </a:stretch>
        </p:blipFill>
        <p:spPr>
          <a:xfrm>
            <a:off x="7967206" y="398353"/>
            <a:ext cx="4059940" cy="6089911"/>
          </a:xfrm>
        </p:spPr>
      </p:pic>
      <p:sp>
        <p:nvSpPr>
          <p:cNvPr id="13" name="TextBox 12">
            <a:extLst>
              <a:ext uri="{FF2B5EF4-FFF2-40B4-BE49-F238E27FC236}">
                <a16:creationId xmlns:a16="http://schemas.microsoft.com/office/drawing/2014/main" id="{8DFDC2FE-6B08-A149-B4C0-EB17358556EF}"/>
              </a:ext>
            </a:extLst>
          </p:cNvPr>
          <p:cNvSpPr txBox="1"/>
          <p:nvPr/>
        </p:nvSpPr>
        <p:spPr>
          <a:xfrm>
            <a:off x="353323" y="787919"/>
            <a:ext cx="7294542" cy="2369880"/>
          </a:xfrm>
          <a:prstGeom prst="rect">
            <a:avLst/>
          </a:prstGeom>
          <a:noFill/>
        </p:spPr>
        <p:txBody>
          <a:bodyPr wrap="square" rtlCol="0">
            <a:spAutoFit/>
          </a:bodyPr>
          <a:lstStyle/>
          <a:p>
            <a:pPr algn="ctr"/>
            <a:endParaRPr lang="en-US" sz="2800" dirty="0"/>
          </a:p>
          <a:p>
            <a:pPr marL="457200" indent="-457200">
              <a:buFont typeface="Arial" panose="020B0604020202020204" pitchFamily="34" charset="0"/>
              <a:buChar char="•"/>
            </a:pPr>
            <a:r>
              <a:rPr lang="en-US" sz="2400" b="1" dirty="0"/>
              <a:t>Part 1 – The Collaborative Framework</a:t>
            </a:r>
          </a:p>
          <a:p>
            <a:pPr marL="457200" indent="-457200">
              <a:buFont typeface="Arial" panose="020B0604020202020204" pitchFamily="34" charset="0"/>
              <a:buChar char="•"/>
            </a:pPr>
            <a:endParaRPr lang="en-US" sz="2000" b="1" dirty="0"/>
          </a:p>
          <a:p>
            <a:pPr lvl="1"/>
            <a:r>
              <a:rPr lang="en-US" sz="2000" dirty="0"/>
              <a:t>The Structure and Function of the Collaborative Framework</a:t>
            </a:r>
          </a:p>
          <a:p>
            <a:endParaRPr lang="en-US" sz="2800" dirty="0"/>
          </a:p>
          <a:p>
            <a:endParaRPr lang="en-US" sz="2800" dirty="0"/>
          </a:p>
        </p:txBody>
      </p:sp>
      <p:sp>
        <p:nvSpPr>
          <p:cNvPr id="2" name="TextBox 1">
            <a:extLst>
              <a:ext uri="{FF2B5EF4-FFF2-40B4-BE49-F238E27FC236}">
                <a16:creationId xmlns:a16="http://schemas.microsoft.com/office/drawing/2014/main" id="{30B85284-CADB-C04C-8FDE-1D3AE80E9DF8}"/>
              </a:ext>
            </a:extLst>
          </p:cNvPr>
          <p:cNvSpPr txBox="1"/>
          <p:nvPr/>
        </p:nvSpPr>
        <p:spPr>
          <a:xfrm>
            <a:off x="2114672" y="398353"/>
            <a:ext cx="3145093" cy="584775"/>
          </a:xfrm>
          <a:prstGeom prst="rect">
            <a:avLst/>
          </a:prstGeom>
          <a:noFill/>
        </p:spPr>
        <p:txBody>
          <a:bodyPr wrap="none" rtlCol="0">
            <a:spAutoFit/>
          </a:bodyPr>
          <a:lstStyle/>
          <a:p>
            <a:pPr algn="ctr"/>
            <a:r>
              <a:rPr lang="en-US" sz="3200" b="1" dirty="0"/>
              <a:t>Table of Contents</a:t>
            </a:r>
          </a:p>
        </p:txBody>
      </p:sp>
      <p:sp>
        <p:nvSpPr>
          <p:cNvPr id="3" name="TextBox 2">
            <a:extLst>
              <a:ext uri="{FF2B5EF4-FFF2-40B4-BE49-F238E27FC236}">
                <a16:creationId xmlns:a16="http://schemas.microsoft.com/office/drawing/2014/main" id="{E13CCFC4-CAC0-6F4D-8ACE-B6F600B4FAE7}"/>
              </a:ext>
            </a:extLst>
          </p:cNvPr>
          <p:cNvSpPr txBox="1"/>
          <p:nvPr/>
        </p:nvSpPr>
        <p:spPr>
          <a:xfrm>
            <a:off x="385085" y="2507986"/>
            <a:ext cx="6958764" cy="3016210"/>
          </a:xfrm>
          <a:prstGeom prst="rect">
            <a:avLst/>
          </a:prstGeom>
          <a:noFill/>
        </p:spPr>
        <p:txBody>
          <a:bodyPr wrap="none" rtlCol="0">
            <a:spAutoFit/>
          </a:bodyPr>
          <a:lstStyle/>
          <a:p>
            <a:pPr algn="ctr"/>
            <a:endParaRPr lang="en-US" sz="2800" dirty="0"/>
          </a:p>
          <a:p>
            <a:pPr marL="457200" indent="-457200">
              <a:buFont typeface="Arial" panose="020B0604020202020204" pitchFamily="34" charset="0"/>
              <a:buChar char="•"/>
            </a:pPr>
            <a:r>
              <a:rPr lang="en-US" sz="2400" b="1" dirty="0"/>
              <a:t>Part 2 – Self-Advocacy and Inclusion/Socialization</a:t>
            </a:r>
          </a:p>
          <a:p>
            <a:pPr marL="457200" indent="-457200">
              <a:buFont typeface="Arial" panose="020B0604020202020204" pitchFamily="34" charset="0"/>
              <a:buChar char="•"/>
            </a:pPr>
            <a:endParaRPr lang="en-US" sz="2000" b="1" dirty="0"/>
          </a:p>
          <a:p>
            <a:pPr lvl="1"/>
            <a:r>
              <a:rPr lang="en-US" sz="2000" dirty="0"/>
              <a:t>Relationships Matter: Self-Advocacy, Mentorship, </a:t>
            </a:r>
          </a:p>
          <a:p>
            <a:pPr lvl="1"/>
            <a:r>
              <a:rPr lang="en-US" sz="2000" dirty="0"/>
              <a:t>and the Transformative Power of Disability Services</a:t>
            </a:r>
          </a:p>
          <a:p>
            <a:pPr lvl="1"/>
            <a:endParaRPr lang="en-US" sz="2000" dirty="0"/>
          </a:p>
          <a:p>
            <a:pPr lvl="1"/>
            <a:r>
              <a:rPr lang="en-US" sz="2000" dirty="0"/>
              <a:t>The Importance of Feeling Included:  Perceived Belonging</a:t>
            </a:r>
          </a:p>
          <a:p>
            <a:pPr lvl="1"/>
            <a:r>
              <a:rPr lang="en-US" sz="2000" dirty="0"/>
              <a:t>Among Students with Disabilities in Higher Education</a:t>
            </a:r>
          </a:p>
          <a:p>
            <a:endParaRPr lang="en-US" dirty="0"/>
          </a:p>
        </p:txBody>
      </p:sp>
    </p:spTree>
    <p:extLst>
      <p:ext uri="{BB962C8B-B14F-4D97-AF65-F5344CB8AC3E}">
        <p14:creationId xmlns:p14="http://schemas.microsoft.com/office/powerpoint/2010/main" val="422348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A69F212-C980-8244-9B9B-7FC7ADB9054F}"/>
              </a:ext>
            </a:extLst>
          </p:cNvPr>
          <p:cNvPicPr>
            <a:picLocks noGrp="1" noChangeAspect="1"/>
          </p:cNvPicPr>
          <p:nvPr>
            <p:ph idx="1"/>
          </p:nvPr>
        </p:nvPicPr>
        <p:blipFill>
          <a:blip r:embed="rId2"/>
          <a:stretch>
            <a:fillRect/>
          </a:stretch>
        </p:blipFill>
        <p:spPr>
          <a:xfrm>
            <a:off x="8090443" y="389388"/>
            <a:ext cx="4059940" cy="6089911"/>
          </a:xfrm>
        </p:spPr>
      </p:pic>
      <p:sp>
        <p:nvSpPr>
          <p:cNvPr id="5" name="TextBox 4">
            <a:extLst>
              <a:ext uri="{FF2B5EF4-FFF2-40B4-BE49-F238E27FC236}">
                <a16:creationId xmlns:a16="http://schemas.microsoft.com/office/drawing/2014/main" id="{BD1F9E23-41BF-1D40-8B85-D07D94DD3916}"/>
              </a:ext>
            </a:extLst>
          </p:cNvPr>
          <p:cNvSpPr txBox="1"/>
          <p:nvPr/>
        </p:nvSpPr>
        <p:spPr>
          <a:xfrm>
            <a:off x="2123637" y="290776"/>
            <a:ext cx="3145093" cy="584775"/>
          </a:xfrm>
          <a:prstGeom prst="rect">
            <a:avLst/>
          </a:prstGeom>
          <a:noFill/>
        </p:spPr>
        <p:txBody>
          <a:bodyPr wrap="none" rtlCol="0">
            <a:spAutoFit/>
          </a:bodyPr>
          <a:lstStyle/>
          <a:p>
            <a:pPr algn="ctr"/>
            <a:r>
              <a:rPr lang="en-US" sz="3200" b="1" dirty="0"/>
              <a:t>Table of Contents</a:t>
            </a:r>
          </a:p>
        </p:txBody>
      </p:sp>
      <p:sp>
        <p:nvSpPr>
          <p:cNvPr id="7" name="TextBox 6">
            <a:extLst>
              <a:ext uri="{FF2B5EF4-FFF2-40B4-BE49-F238E27FC236}">
                <a16:creationId xmlns:a16="http://schemas.microsoft.com/office/drawing/2014/main" id="{2E08B04A-CCC5-E046-BCD1-9D7575D99CDA}"/>
              </a:ext>
            </a:extLst>
          </p:cNvPr>
          <p:cNvSpPr txBox="1"/>
          <p:nvPr/>
        </p:nvSpPr>
        <p:spPr>
          <a:xfrm>
            <a:off x="266704" y="707642"/>
            <a:ext cx="7267246" cy="3231654"/>
          </a:xfrm>
          <a:prstGeom prst="rect">
            <a:avLst/>
          </a:prstGeom>
          <a:noFill/>
        </p:spPr>
        <p:txBody>
          <a:bodyPr wrap="none" rtlCol="0">
            <a:spAutoFit/>
          </a:bodyPr>
          <a:lstStyle/>
          <a:p>
            <a:pPr algn="ctr"/>
            <a:endParaRPr lang="en-US" sz="2800" dirty="0"/>
          </a:p>
          <a:p>
            <a:pPr marL="457200" indent="-457200">
              <a:buFont typeface="Arial" panose="020B0604020202020204" pitchFamily="34" charset="0"/>
              <a:buChar char="•"/>
            </a:pPr>
            <a:r>
              <a:rPr lang="en-US" sz="2400" b="1" dirty="0"/>
              <a:t>Part 3 – Individual Differences, Life Transitions, </a:t>
            </a:r>
          </a:p>
          <a:p>
            <a:r>
              <a:rPr lang="en-US" sz="2400" b="1" dirty="0"/>
              <a:t>			and Attitudes</a:t>
            </a:r>
          </a:p>
          <a:p>
            <a:pPr marL="457200" indent="-457200">
              <a:buFont typeface="Arial" panose="020B0604020202020204" pitchFamily="34" charset="0"/>
              <a:buChar char="•"/>
            </a:pPr>
            <a:endParaRPr lang="en-US" sz="2000" b="1" dirty="0"/>
          </a:p>
          <a:p>
            <a:pPr lvl="1"/>
            <a:r>
              <a:rPr lang="en-US" sz="2000" dirty="0"/>
              <a:t>My Search for Access and Accommodations in Higher Education</a:t>
            </a:r>
          </a:p>
          <a:p>
            <a:pPr lvl="1"/>
            <a:endParaRPr lang="en-US" sz="1200" dirty="0"/>
          </a:p>
          <a:p>
            <a:pPr lvl="1"/>
            <a:r>
              <a:rPr lang="en-US" sz="2000" dirty="0"/>
              <a:t>Disability Rights are Civil Rights</a:t>
            </a:r>
          </a:p>
          <a:p>
            <a:pPr lvl="1"/>
            <a:endParaRPr lang="en-US" sz="1200" dirty="0"/>
          </a:p>
          <a:p>
            <a:pPr lvl="1"/>
            <a:r>
              <a:rPr lang="en-US" sz="2000" dirty="0"/>
              <a:t>Neurodiversity</a:t>
            </a:r>
          </a:p>
          <a:p>
            <a:endParaRPr lang="en-US" dirty="0"/>
          </a:p>
        </p:txBody>
      </p:sp>
      <p:sp>
        <p:nvSpPr>
          <p:cNvPr id="8" name="TextBox 7">
            <a:extLst>
              <a:ext uri="{FF2B5EF4-FFF2-40B4-BE49-F238E27FC236}">
                <a16:creationId xmlns:a16="http://schemas.microsoft.com/office/drawing/2014/main" id="{C5A78ACB-7D24-D040-A617-C0D47466C3CA}"/>
              </a:ext>
            </a:extLst>
          </p:cNvPr>
          <p:cNvSpPr txBox="1"/>
          <p:nvPr/>
        </p:nvSpPr>
        <p:spPr>
          <a:xfrm>
            <a:off x="266705" y="3255050"/>
            <a:ext cx="7925055" cy="3785652"/>
          </a:xfrm>
          <a:prstGeom prst="rect">
            <a:avLst/>
          </a:prstGeom>
          <a:noFill/>
        </p:spPr>
        <p:txBody>
          <a:bodyPr wrap="none" rtlCol="0">
            <a:spAutoFit/>
          </a:bodyPr>
          <a:lstStyle/>
          <a:p>
            <a:pPr algn="ctr"/>
            <a:endParaRPr lang="en-US" sz="2800" dirty="0"/>
          </a:p>
          <a:p>
            <a:pPr marL="457200" indent="-457200">
              <a:buFont typeface="Arial" panose="020B0604020202020204" pitchFamily="34" charset="0"/>
              <a:buChar char="•"/>
            </a:pPr>
            <a:r>
              <a:rPr lang="en-US" sz="2400" b="1" dirty="0"/>
              <a:t>Part 4 – Academic Rigor, New Pedagogies, Disability Law, </a:t>
            </a:r>
          </a:p>
          <a:p>
            <a:r>
              <a:rPr lang="en-US" sz="2400" b="1" dirty="0"/>
              <a:t>			and Technology</a:t>
            </a:r>
          </a:p>
          <a:p>
            <a:pPr marL="457200" indent="-457200">
              <a:buFont typeface="Arial" panose="020B0604020202020204" pitchFamily="34" charset="0"/>
              <a:buChar char="•"/>
            </a:pPr>
            <a:endParaRPr lang="en-US" sz="2000" b="1" dirty="0"/>
          </a:p>
          <a:p>
            <a:pPr lvl="1"/>
            <a:r>
              <a:rPr lang="en-US" sz="2000" dirty="0"/>
              <a:t>New Pedagogy with Academic Rigor: Universal Design for Learning</a:t>
            </a:r>
          </a:p>
          <a:p>
            <a:pPr lvl="1"/>
            <a:endParaRPr lang="en-US" sz="1200" dirty="0"/>
          </a:p>
          <a:p>
            <a:pPr lvl="1"/>
            <a:r>
              <a:rPr lang="en-US" sz="2000" dirty="0"/>
              <a:t>A Conversation About Disability Law with </a:t>
            </a:r>
          </a:p>
          <a:p>
            <a:pPr lvl="1"/>
            <a:r>
              <a:rPr lang="en-US" sz="2000" dirty="0"/>
              <a:t>Paul Grossman and Jamie Axelrod</a:t>
            </a:r>
          </a:p>
          <a:p>
            <a:pPr lvl="1"/>
            <a:endParaRPr lang="en-US" sz="1400" dirty="0"/>
          </a:p>
          <a:p>
            <a:pPr lvl="1"/>
            <a:r>
              <a:rPr lang="en-US" sz="2000" dirty="0"/>
              <a:t>College Experiences of Students with Disabilities </a:t>
            </a:r>
          </a:p>
          <a:p>
            <a:pPr lvl="1"/>
            <a:r>
              <a:rPr lang="en-US" sz="2000" dirty="0"/>
              <a:t>Viewed Through a Technology Lens</a:t>
            </a:r>
          </a:p>
          <a:p>
            <a:endParaRPr lang="en-US" dirty="0"/>
          </a:p>
        </p:txBody>
      </p:sp>
    </p:spTree>
    <p:extLst>
      <p:ext uri="{BB962C8B-B14F-4D97-AF65-F5344CB8AC3E}">
        <p14:creationId xmlns:p14="http://schemas.microsoft.com/office/powerpoint/2010/main" val="102003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A69F212-C980-8244-9B9B-7FC7ADB9054F}"/>
              </a:ext>
            </a:extLst>
          </p:cNvPr>
          <p:cNvPicPr>
            <a:picLocks noGrp="1" noChangeAspect="1"/>
          </p:cNvPicPr>
          <p:nvPr>
            <p:ph idx="1"/>
          </p:nvPr>
        </p:nvPicPr>
        <p:blipFill>
          <a:blip r:embed="rId2"/>
          <a:stretch>
            <a:fillRect/>
          </a:stretch>
        </p:blipFill>
        <p:spPr>
          <a:xfrm>
            <a:off x="7967206" y="398353"/>
            <a:ext cx="4059940" cy="6089911"/>
          </a:xfrm>
        </p:spPr>
      </p:pic>
      <p:sp>
        <p:nvSpPr>
          <p:cNvPr id="5" name="TextBox 4">
            <a:extLst>
              <a:ext uri="{FF2B5EF4-FFF2-40B4-BE49-F238E27FC236}">
                <a16:creationId xmlns:a16="http://schemas.microsoft.com/office/drawing/2014/main" id="{BD1F9E23-41BF-1D40-8B85-D07D94DD3916}"/>
              </a:ext>
            </a:extLst>
          </p:cNvPr>
          <p:cNvSpPr txBox="1"/>
          <p:nvPr/>
        </p:nvSpPr>
        <p:spPr>
          <a:xfrm>
            <a:off x="2123637" y="290776"/>
            <a:ext cx="3145093" cy="584775"/>
          </a:xfrm>
          <a:prstGeom prst="rect">
            <a:avLst/>
          </a:prstGeom>
          <a:noFill/>
        </p:spPr>
        <p:txBody>
          <a:bodyPr wrap="none" rtlCol="0">
            <a:spAutoFit/>
          </a:bodyPr>
          <a:lstStyle/>
          <a:p>
            <a:pPr algn="ctr"/>
            <a:r>
              <a:rPr lang="en-US" sz="3200" b="1" dirty="0"/>
              <a:t>Table of Contents</a:t>
            </a:r>
          </a:p>
        </p:txBody>
      </p:sp>
      <p:sp>
        <p:nvSpPr>
          <p:cNvPr id="7" name="TextBox 6">
            <a:extLst>
              <a:ext uri="{FF2B5EF4-FFF2-40B4-BE49-F238E27FC236}">
                <a16:creationId xmlns:a16="http://schemas.microsoft.com/office/drawing/2014/main" id="{2E08B04A-CCC5-E046-BCD1-9D7575D99CDA}"/>
              </a:ext>
            </a:extLst>
          </p:cNvPr>
          <p:cNvSpPr txBox="1"/>
          <p:nvPr/>
        </p:nvSpPr>
        <p:spPr>
          <a:xfrm>
            <a:off x="746381" y="707643"/>
            <a:ext cx="6236194" cy="2954655"/>
          </a:xfrm>
          <a:prstGeom prst="rect">
            <a:avLst/>
          </a:prstGeom>
          <a:noFill/>
        </p:spPr>
        <p:txBody>
          <a:bodyPr wrap="none" rtlCol="0">
            <a:spAutoFit/>
          </a:bodyPr>
          <a:lstStyle/>
          <a:p>
            <a:pPr algn="ctr"/>
            <a:endParaRPr lang="en-US" sz="2800" dirty="0"/>
          </a:p>
          <a:p>
            <a:pPr marL="457200" indent="-457200">
              <a:buFont typeface="Arial" panose="020B0604020202020204" pitchFamily="34" charset="0"/>
              <a:buChar char="•"/>
            </a:pPr>
            <a:r>
              <a:rPr lang="en-US" sz="2400" b="1" dirty="0"/>
              <a:t>Part 5 – Implementation and Best Practices</a:t>
            </a:r>
          </a:p>
          <a:p>
            <a:pPr marL="457200" indent="-457200">
              <a:buFont typeface="Arial" panose="020B0604020202020204" pitchFamily="34" charset="0"/>
              <a:buChar char="•"/>
            </a:pPr>
            <a:endParaRPr lang="en-US" sz="2400" b="1" dirty="0"/>
          </a:p>
          <a:p>
            <a:r>
              <a:rPr lang="en-US" sz="2400" dirty="0"/>
              <a:t>       How to Use the Collaborative Framework</a:t>
            </a:r>
          </a:p>
          <a:p>
            <a:pPr marL="457200" indent="-457200">
              <a:buFont typeface="Arial" panose="020B0604020202020204" pitchFamily="34" charset="0"/>
              <a:buChar char="•"/>
            </a:pPr>
            <a:endParaRPr lang="en-US" sz="2400" b="1" dirty="0"/>
          </a:p>
          <a:p>
            <a:endParaRPr lang="en-US" sz="2400" dirty="0"/>
          </a:p>
          <a:p>
            <a:pPr marL="457200" indent="-457200">
              <a:buFont typeface="Arial" panose="020B0604020202020204" pitchFamily="34" charset="0"/>
              <a:buChar char="•"/>
            </a:pPr>
            <a:endParaRPr lang="en-US" sz="2000" b="1" dirty="0"/>
          </a:p>
          <a:p>
            <a:endParaRPr lang="en-US" dirty="0"/>
          </a:p>
        </p:txBody>
      </p:sp>
    </p:spTree>
    <p:extLst>
      <p:ext uri="{BB962C8B-B14F-4D97-AF65-F5344CB8AC3E}">
        <p14:creationId xmlns:p14="http://schemas.microsoft.com/office/powerpoint/2010/main" val="1185689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A69F212-C980-8244-9B9B-7FC7ADB9054F}"/>
              </a:ext>
            </a:extLst>
          </p:cNvPr>
          <p:cNvPicPr>
            <a:picLocks noGrp="1" noChangeAspect="1"/>
          </p:cNvPicPr>
          <p:nvPr>
            <p:ph idx="1"/>
          </p:nvPr>
        </p:nvPicPr>
        <p:blipFill>
          <a:blip r:embed="rId2"/>
          <a:stretch>
            <a:fillRect/>
          </a:stretch>
        </p:blipFill>
        <p:spPr>
          <a:xfrm>
            <a:off x="7967206" y="398353"/>
            <a:ext cx="4059940" cy="6089911"/>
          </a:xfrm>
        </p:spPr>
      </p:pic>
      <p:sp>
        <p:nvSpPr>
          <p:cNvPr id="2" name="TextBox 1">
            <a:extLst>
              <a:ext uri="{FF2B5EF4-FFF2-40B4-BE49-F238E27FC236}">
                <a16:creationId xmlns:a16="http://schemas.microsoft.com/office/drawing/2014/main" id="{49FB5ABF-EF52-5C44-A936-F6B6FB8DCADF}"/>
              </a:ext>
            </a:extLst>
          </p:cNvPr>
          <p:cNvSpPr txBox="1"/>
          <p:nvPr/>
        </p:nvSpPr>
        <p:spPr>
          <a:xfrm>
            <a:off x="2580362" y="2630465"/>
            <a:ext cx="4221271" cy="707886"/>
          </a:xfrm>
          <a:prstGeom prst="rect">
            <a:avLst/>
          </a:prstGeom>
          <a:noFill/>
        </p:spPr>
        <p:txBody>
          <a:bodyPr wrap="square" rtlCol="0">
            <a:spAutoFit/>
          </a:bodyPr>
          <a:lstStyle/>
          <a:p>
            <a:r>
              <a:rPr lang="en-US" sz="4000" dirty="0"/>
              <a:t>Thank you !</a:t>
            </a:r>
          </a:p>
        </p:txBody>
      </p:sp>
    </p:spTree>
    <p:extLst>
      <p:ext uri="{BB962C8B-B14F-4D97-AF65-F5344CB8AC3E}">
        <p14:creationId xmlns:p14="http://schemas.microsoft.com/office/powerpoint/2010/main" val="165192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8CAD-ABBC-4443-A5C4-0052D536FDCE}"/>
              </a:ext>
            </a:extLst>
          </p:cNvPr>
          <p:cNvSpPr>
            <a:spLocks noGrp="1"/>
          </p:cNvSpPr>
          <p:nvPr>
            <p:ph type="title"/>
          </p:nvPr>
        </p:nvSpPr>
        <p:spPr/>
        <p:txBody>
          <a:bodyPr/>
          <a:lstStyle/>
          <a:p>
            <a:r>
              <a:rPr lang="en-US" b="1" dirty="0">
                <a:latin typeface="+mn-lt"/>
              </a:rPr>
              <a:t>What is a “reasonable” accommodation?</a:t>
            </a:r>
          </a:p>
        </p:txBody>
      </p:sp>
      <p:sp>
        <p:nvSpPr>
          <p:cNvPr id="3" name="Content Placeholder 2">
            <a:extLst>
              <a:ext uri="{FF2B5EF4-FFF2-40B4-BE49-F238E27FC236}">
                <a16:creationId xmlns:a16="http://schemas.microsoft.com/office/drawing/2014/main" id="{DD9F9AF2-023B-0D44-B520-8B49C918F217}"/>
              </a:ext>
            </a:extLst>
          </p:cNvPr>
          <p:cNvSpPr>
            <a:spLocks noGrp="1"/>
          </p:cNvSpPr>
          <p:nvPr>
            <p:ph idx="1"/>
          </p:nvPr>
        </p:nvSpPr>
        <p:spPr/>
        <p:txBody>
          <a:bodyPr/>
          <a:lstStyle/>
          <a:p>
            <a:r>
              <a:rPr lang="en-US" sz="3200" b="1" dirty="0"/>
              <a:t>Non-curricular</a:t>
            </a:r>
          </a:p>
          <a:p>
            <a:pPr lvl="1"/>
            <a:r>
              <a:rPr lang="en-US" sz="3200" dirty="0"/>
              <a:t>Housing</a:t>
            </a:r>
          </a:p>
          <a:p>
            <a:pPr lvl="1"/>
            <a:r>
              <a:rPr lang="en-US" sz="3200" dirty="0"/>
              <a:t>Dining</a:t>
            </a:r>
          </a:p>
          <a:p>
            <a:pPr lvl="1"/>
            <a:r>
              <a:rPr lang="en-US" sz="3200" dirty="0"/>
              <a:t>Transportation</a:t>
            </a:r>
          </a:p>
          <a:p>
            <a:pPr lvl="1"/>
            <a:endParaRPr lang="en-US" sz="3200" dirty="0"/>
          </a:p>
          <a:p>
            <a:r>
              <a:rPr lang="en-US" sz="3200" b="1" dirty="0"/>
              <a:t>Academic </a:t>
            </a:r>
          </a:p>
        </p:txBody>
      </p:sp>
    </p:spTree>
    <p:extLst>
      <p:ext uri="{BB962C8B-B14F-4D97-AF65-F5344CB8AC3E}">
        <p14:creationId xmlns:p14="http://schemas.microsoft.com/office/powerpoint/2010/main" val="2738014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B86F8-1048-6242-8A7B-41902A798D03}"/>
              </a:ext>
            </a:extLst>
          </p:cNvPr>
          <p:cNvSpPr>
            <a:spLocks noGrp="1"/>
          </p:cNvSpPr>
          <p:nvPr>
            <p:ph idx="1"/>
          </p:nvPr>
        </p:nvSpPr>
        <p:spPr>
          <a:xfrm>
            <a:off x="384313" y="111312"/>
            <a:ext cx="10969487" cy="6858000"/>
          </a:xfrm>
        </p:spPr>
        <p:txBody>
          <a:bodyPr>
            <a:normAutofit fontScale="77500" lnSpcReduction="20000"/>
          </a:bodyPr>
          <a:lstStyle/>
          <a:p>
            <a:pPr marL="0" marR="0" indent="0">
              <a:lnSpc>
                <a:spcPct val="120000"/>
              </a:lnSpc>
              <a:spcBef>
                <a:spcPts val="0"/>
              </a:spcBef>
              <a:spcAft>
                <a:spcPts val="1205"/>
              </a:spcAft>
              <a:buNone/>
            </a:pPr>
            <a:r>
              <a:rPr lang="en-US" sz="1500" b="1" dirty="0">
                <a:solidFill>
                  <a:srgbClr val="000000"/>
                </a:solidFill>
                <a:latin typeface="Times New Roman" panose="02020603050405020304" pitchFamily="18" charset="0"/>
                <a:ea typeface="Times New Roman" panose="02020603050405020304" pitchFamily="18" charset="0"/>
              </a:rPr>
              <a:t>Annotated Bibliography                                                                                                                                                                                                                                                               </a:t>
            </a:r>
            <a:r>
              <a:rPr lang="en-US" sz="1500" b="1" dirty="0">
                <a:solidFill>
                  <a:schemeClr val="accent1">
                    <a:lumMod val="50000"/>
                  </a:schemeClr>
                </a:solidFill>
              </a:rPr>
              <a:t>22</a:t>
            </a:r>
            <a:r>
              <a:rPr lang="en-US" sz="1500" b="1" baseline="30000" dirty="0">
                <a:solidFill>
                  <a:schemeClr val="accent1">
                    <a:lumMod val="50000"/>
                  </a:schemeClr>
                </a:solidFill>
              </a:rPr>
              <a:t>nd</a:t>
            </a:r>
            <a:r>
              <a:rPr lang="en-US" sz="1500" b="1" dirty="0">
                <a:solidFill>
                  <a:schemeClr val="accent1">
                    <a:lumMod val="50000"/>
                  </a:schemeClr>
                </a:solidFill>
              </a:rPr>
              <a:t> Annual Weingarten Center Disability Symposium                                                                                                                                                                                                                                      </a:t>
            </a:r>
            <a:r>
              <a:rPr lang="en-US" sz="1500" b="1" dirty="0">
                <a:solidFill>
                  <a:srgbClr val="000000"/>
                </a:solidFill>
                <a:latin typeface="Times New Roman" panose="02020603050405020304" pitchFamily="18" charset="0"/>
                <a:ea typeface="Times New Roman" panose="02020603050405020304" pitchFamily="18" charset="0"/>
              </a:rPr>
              <a:t>Neal Lipsitz, PhD College of the Holy Cross, Eileen Connell Berger, MS Ed, Harvard GSE, retired, Michael Berger, PhD, MBA, Simmons University</a:t>
            </a:r>
          </a:p>
          <a:p>
            <a:pPr marL="0" marR="0" indent="0">
              <a:lnSpc>
                <a:spcPct val="120000"/>
              </a:lnSpc>
              <a:spcBef>
                <a:spcPts val="0"/>
              </a:spcBef>
              <a:spcAft>
                <a:spcPts val="1205"/>
              </a:spcAft>
              <a:buNone/>
            </a:pPr>
            <a:endParaRPr lang="en-US" sz="1500" dirty="0">
              <a:solidFill>
                <a:srgbClr val="000000"/>
              </a:solidFill>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Andrews, E.E. (2020). </a:t>
            </a:r>
            <a:r>
              <a:rPr lang="en-US" sz="1700"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Disability as diversity: Developing cultural competence.</a:t>
            </a:r>
            <a:r>
              <a:rPr lang="en-US" sz="17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Oxford.</a:t>
            </a:r>
            <a:endParaRPr lang="en-US" sz="17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-Provides a guide for developing cultural competence.  The text goes beyond disability models by addressing disability identity development and culture, and culturally appropriate language, assessment, and intervention.  The role of cultural competence is addressed in relation to health disparities, health promotion, and disease prevention for disability across the lifespan.</a:t>
            </a:r>
            <a:endParaRPr lang="en-US" sz="17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7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30"/>
              </a:spcAft>
              <a:buNone/>
            </a:pPr>
            <a:r>
              <a:rPr lang="en-US" sz="1700" dirty="0">
                <a:solidFill>
                  <a:srgbClr val="000000"/>
                </a:solidFill>
                <a:effectLst/>
                <a:latin typeface="Times New Roman" panose="02020603050405020304" pitchFamily="18" charset="0"/>
                <a:ea typeface="Times New Roman" panose="02020603050405020304" pitchFamily="18" charset="0"/>
              </a:rPr>
              <a:t>Aquino, K. (2016).</a:t>
            </a:r>
            <a:r>
              <a:rPr lang="en-US" sz="1700" i="1" dirty="0">
                <a:solidFill>
                  <a:srgbClr val="000000"/>
                </a:solidFill>
                <a:effectLst/>
                <a:latin typeface="Times New Roman" panose="02020603050405020304" pitchFamily="18" charset="0"/>
                <a:ea typeface="Times New Roman" panose="02020603050405020304" pitchFamily="18" charset="0"/>
              </a:rPr>
              <a:t>  </a:t>
            </a:r>
            <a:r>
              <a:rPr lang="en-US" sz="1700" dirty="0">
                <a:solidFill>
                  <a:srgbClr val="000000"/>
                </a:solidFill>
                <a:effectLst/>
                <a:latin typeface="Times New Roman" panose="02020603050405020304" pitchFamily="18" charset="0"/>
                <a:ea typeface="Times New Roman" panose="02020603050405020304" pitchFamily="18" charset="0"/>
              </a:rPr>
              <a:t>A New Theoretical Approach to Postsecondary Student Disability: Disability Diversity (Dis)Connect Model.  </a:t>
            </a:r>
            <a:r>
              <a:rPr lang="en-US" sz="1700" i="1" dirty="0">
                <a:solidFill>
                  <a:srgbClr val="000000"/>
                </a:solidFill>
                <a:effectLst/>
                <a:latin typeface="Times New Roman" panose="02020603050405020304" pitchFamily="18" charset="0"/>
                <a:ea typeface="Times New Roman" panose="02020603050405020304" pitchFamily="18" charset="0"/>
              </a:rPr>
              <a:t>Journal of Postsecondary Education and Disability, 29(</a:t>
            </a:r>
            <a:r>
              <a:rPr lang="en-US" sz="1700" dirty="0">
                <a:solidFill>
                  <a:srgbClr val="000000"/>
                </a:solidFill>
                <a:effectLst/>
                <a:latin typeface="Times New Roman" panose="02020603050405020304" pitchFamily="18" charset="0"/>
                <a:ea typeface="Times New Roman" panose="02020603050405020304" pitchFamily="18" charset="0"/>
              </a:rPr>
              <a:t>4</a:t>
            </a:r>
            <a:r>
              <a:rPr lang="en-US" sz="1700" i="1" dirty="0">
                <a:solidFill>
                  <a:srgbClr val="000000"/>
                </a:solidFill>
                <a:effectLst/>
                <a:latin typeface="Times New Roman" panose="02020603050405020304" pitchFamily="18" charset="0"/>
                <a:ea typeface="Times New Roman" panose="02020603050405020304" pitchFamily="18" charset="0"/>
              </a:rPr>
              <a:t>)</a:t>
            </a:r>
            <a:r>
              <a:rPr lang="en-US" sz="1700" dirty="0">
                <a:solidFill>
                  <a:srgbClr val="000000"/>
                </a:solidFill>
                <a:effectLst/>
                <a:latin typeface="Times New Roman" panose="02020603050405020304" pitchFamily="18" charset="0"/>
                <a:ea typeface="Times New Roman" panose="02020603050405020304" pitchFamily="18" charset="0"/>
              </a:rPr>
              <a:t>,</a:t>
            </a:r>
            <a:r>
              <a:rPr lang="en-US" sz="1700" i="1" dirty="0">
                <a:solidFill>
                  <a:srgbClr val="000000"/>
                </a:solidFill>
                <a:effectLst/>
                <a:latin typeface="Times New Roman" panose="02020603050405020304" pitchFamily="18" charset="0"/>
                <a:ea typeface="Times New Roman" panose="02020603050405020304" pitchFamily="18" charset="0"/>
              </a:rPr>
              <a:t> </a:t>
            </a:r>
            <a:r>
              <a:rPr lang="en-US" sz="1700" dirty="0">
                <a:solidFill>
                  <a:srgbClr val="000000"/>
                </a:solidFill>
                <a:effectLst/>
                <a:latin typeface="Times New Roman" panose="02020603050405020304" pitchFamily="18" charset="0"/>
                <a:ea typeface="Times New Roman" panose="02020603050405020304" pitchFamily="18" charset="0"/>
              </a:rPr>
              <a:t>317-330</a:t>
            </a:r>
            <a:r>
              <a:rPr lang="en-US" sz="1700" i="1" dirty="0">
                <a:solidFill>
                  <a:srgbClr val="000000"/>
                </a:solidFill>
                <a:effectLst/>
                <a:latin typeface="Times New Roman" panose="02020603050405020304" pitchFamily="18" charset="0"/>
                <a:ea typeface="Times New Roman" panose="02020603050405020304" pitchFamily="18" charset="0"/>
              </a:rPr>
              <a:t>.</a:t>
            </a:r>
            <a:r>
              <a:rPr lang="en-US" sz="1700" dirty="0">
                <a:solidFill>
                  <a:srgbClr val="000000"/>
                </a:solidFill>
                <a:effectLst/>
                <a:latin typeface="Times New Roman" panose="02020603050405020304" pitchFamily="18" charset="0"/>
                <a:ea typeface="Times New Roman" panose="02020603050405020304" pitchFamily="18" charset="0"/>
              </a:rPr>
              <a:t> </a:t>
            </a:r>
          </a:p>
          <a:p>
            <a:pPr marL="0" marR="0" indent="0">
              <a:lnSpc>
                <a:spcPct val="105000"/>
              </a:lnSpc>
              <a:spcBef>
                <a:spcPts val="0"/>
              </a:spcBef>
              <a:spcAft>
                <a:spcPts val="0"/>
              </a:spcAft>
              <a:buNone/>
            </a:pPr>
            <a:r>
              <a:rPr lang="en-US" sz="1700" i="1" dirty="0">
                <a:solidFill>
                  <a:srgbClr val="000000"/>
                </a:solidFill>
                <a:effectLst/>
                <a:latin typeface="Times New Roman" panose="02020603050405020304" pitchFamily="18" charset="0"/>
                <a:ea typeface="Times New Roman" panose="02020603050405020304" pitchFamily="18" charset="0"/>
              </a:rPr>
              <a:t>-</a:t>
            </a:r>
            <a:r>
              <a:rPr lang="en-US" sz="1700" dirty="0">
                <a:solidFill>
                  <a:srgbClr val="000000"/>
                </a:solidFill>
                <a:effectLst/>
                <a:latin typeface="Times New Roman" panose="02020603050405020304" pitchFamily="18" charset="0"/>
                <a:ea typeface="Times New Roman" panose="02020603050405020304" pitchFamily="18" charset="0"/>
              </a:rPr>
              <a:t>Discovered that college students with disabilities had a lower sense of belonging and were less likely to believe their institutions had a commitment to diversity compared to students without disabilities.  Furthermore, students with disabilities were more likely to experience or witness discrimination or other forms of harassment.</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 </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Aquino, K, &amp; Scott, S. (2022). Disability Resource Professionals’ Perceived Challenges in Minority Serving Institutions During COVID-19: Recommendations for Supporting Students with Disabilities. </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-Highlights perceptions and experiences of Disability Resource professionals employed in minority serving institutions reveal challenges for SWDs that may complicate or significantly impact their academic experience.</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 </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Ezarik, M. (2022).  </a:t>
            </a:r>
            <a:r>
              <a:rPr lang="en-US" sz="1700" dirty="0">
                <a:solidFill>
                  <a:srgbClr val="444444"/>
                </a:solidFill>
                <a:effectLst/>
                <a:latin typeface="Times New Roman" panose="02020603050405020304" pitchFamily="18" charset="0"/>
                <a:ea typeface="Times New Roman" panose="02020603050405020304" pitchFamily="18" charset="0"/>
              </a:rPr>
              <a:t>Professors’ Part in Maintaining Student Mental Health.  </a:t>
            </a:r>
            <a:r>
              <a:rPr lang="en-US" sz="1700" i="1" dirty="0">
                <a:solidFill>
                  <a:srgbClr val="444444"/>
                </a:solidFill>
                <a:effectLst/>
                <a:latin typeface="Times New Roman" panose="02020603050405020304" pitchFamily="18" charset="0"/>
                <a:ea typeface="Times New Roman" panose="02020603050405020304" pitchFamily="18" charset="0"/>
              </a:rPr>
              <a:t>Inside Higher Ed</a:t>
            </a:r>
            <a:r>
              <a:rPr lang="en-US" sz="1700" dirty="0">
                <a:solidFill>
                  <a:srgbClr val="444444"/>
                </a:solidFill>
                <a:effectLst/>
                <a:latin typeface="Times New Roman" panose="02020603050405020304" pitchFamily="18" charset="0"/>
                <a:ea typeface="Times New Roman" panose="02020603050405020304" pitchFamily="18" charset="0"/>
              </a:rPr>
              <a:t>, May 17.  </a:t>
            </a:r>
            <a:endParaRPr lang="en-US" sz="17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0"/>
              </a:spcAft>
              <a:buNone/>
            </a:pPr>
            <a:r>
              <a:rPr lang="en-US" sz="1700" dirty="0">
                <a:solidFill>
                  <a:srgbClr val="444444"/>
                </a:solidFill>
                <a:effectLst/>
                <a:latin typeface="Times New Roman" panose="02020603050405020304" pitchFamily="18" charset="0"/>
                <a:ea typeface="Times New Roman" panose="02020603050405020304" pitchFamily="18" charset="0"/>
              </a:rPr>
              <a:t>-</a:t>
            </a:r>
            <a:r>
              <a:rPr lang="en-US" sz="1700" dirty="0">
                <a:solidFill>
                  <a:srgbClr val="000000"/>
                </a:solidFill>
                <a:effectLst/>
                <a:latin typeface="Times New Roman" panose="02020603050405020304" pitchFamily="18" charset="0"/>
                <a:ea typeface="Times New Roman" panose="02020603050405020304" pitchFamily="18" charset="0"/>
              </a:rPr>
              <a:t>What faculty members think, actions they take and adjustments they make can go a long way to lessen student mental health and wellness challenges, as this infographic shows.</a:t>
            </a:r>
          </a:p>
          <a:p>
            <a:pPr marL="9525" marR="0" indent="0">
              <a:lnSpc>
                <a:spcPct val="107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 </a:t>
            </a:r>
          </a:p>
          <a:p>
            <a:pPr marL="0" marR="2159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Flaherty, C. (2022).  Former Counseling Students Accuse Johns Hopkins of Bias.  </a:t>
            </a:r>
            <a:r>
              <a:rPr lang="en-US" sz="1700" i="1" dirty="0">
                <a:solidFill>
                  <a:srgbClr val="000000"/>
                </a:solidFill>
                <a:effectLst/>
                <a:latin typeface="Times New Roman" panose="02020603050405020304" pitchFamily="18" charset="0"/>
                <a:ea typeface="Times New Roman" panose="02020603050405020304" pitchFamily="18" charset="0"/>
              </a:rPr>
              <a:t>Inside Higher Ed, </a:t>
            </a:r>
            <a:r>
              <a:rPr lang="en-US" sz="1700" dirty="0">
                <a:solidFill>
                  <a:srgbClr val="000000"/>
                </a:solidFill>
                <a:effectLst/>
                <a:latin typeface="Times New Roman" panose="02020603050405020304" pitchFamily="18" charset="0"/>
                <a:ea typeface="Times New Roman" panose="02020603050405020304" pitchFamily="18" charset="0"/>
              </a:rPr>
              <a:t>April 25.  </a:t>
            </a:r>
          </a:p>
          <a:p>
            <a:pPr marL="0" marR="2159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-Disability bias and significant increases in requests for disability accommodations by BIPOC students.</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 </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Gardner, H. (2022).  How College Has Changed - and Should Change.  </a:t>
            </a:r>
            <a:r>
              <a:rPr lang="en-US" sz="1700" i="1" dirty="0">
                <a:solidFill>
                  <a:srgbClr val="000000"/>
                </a:solidFill>
                <a:effectLst/>
                <a:latin typeface="Times New Roman" panose="02020603050405020304" pitchFamily="18" charset="0"/>
                <a:ea typeface="Times New Roman" panose="02020603050405020304" pitchFamily="18" charset="0"/>
              </a:rPr>
              <a:t>Education Now</a:t>
            </a:r>
            <a:r>
              <a:rPr lang="en-US" sz="1700" dirty="0">
                <a:solidFill>
                  <a:srgbClr val="000000"/>
                </a:solidFill>
                <a:effectLst/>
                <a:latin typeface="Times New Roman" panose="02020603050405020304" pitchFamily="18" charset="0"/>
                <a:ea typeface="Times New Roman" panose="02020603050405020304" pitchFamily="18" charset="0"/>
              </a:rPr>
              <a:t>, May 4.  -After major pandemic disruptions, </a:t>
            </a:r>
            <a:r>
              <a:rPr lang="en-US" sz="1700" i="1" dirty="0">
                <a:solidFill>
                  <a:srgbClr val="000000"/>
                </a:solidFill>
                <a:effectLst/>
                <a:latin typeface="Times New Roman" panose="02020603050405020304" pitchFamily="18" charset="0"/>
                <a:ea typeface="Times New Roman" panose="02020603050405020304" pitchFamily="18" charset="0"/>
              </a:rPr>
              <a:t>Education Now</a:t>
            </a:r>
            <a:r>
              <a:rPr lang="en-US" sz="1700" dirty="0">
                <a:solidFill>
                  <a:srgbClr val="000000"/>
                </a:solidFill>
                <a:effectLst/>
                <a:latin typeface="Times New Roman" panose="02020603050405020304" pitchFamily="18" charset="0"/>
                <a:ea typeface="Times New Roman" panose="02020603050405020304" pitchFamily="18" charset="0"/>
              </a:rPr>
              <a:t> asks: What should college be — today and going forward?  </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-Howard Gardner’s research finds college students feel less belonging to the institution and more connectedness to faculty and academic work.</a:t>
            </a:r>
          </a:p>
          <a:p>
            <a:pPr marL="0" marR="0" indent="0">
              <a:lnSpc>
                <a:spcPct val="105000"/>
              </a:lnSpc>
              <a:spcBef>
                <a:spcPts val="0"/>
              </a:spcBef>
              <a:spcAft>
                <a:spcPts val="0"/>
              </a:spcAft>
              <a:buNone/>
            </a:pPr>
            <a:r>
              <a:rPr lang="en-US" sz="1700" dirty="0">
                <a:solidFill>
                  <a:srgbClr val="000000"/>
                </a:solidFill>
                <a:effectLst/>
                <a:latin typeface="Times New Roman" panose="02020603050405020304" pitchFamily="18" charset="0"/>
                <a:ea typeface="Times New Roman" panose="02020603050405020304" pitchFamily="18" charset="0"/>
              </a:rPr>
              <a:t> </a:t>
            </a:r>
          </a:p>
          <a:p>
            <a:pPr marL="0" marR="0" indent="0">
              <a:lnSpc>
                <a:spcPct val="105000"/>
              </a:lnSpc>
              <a:spcBef>
                <a:spcPts val="0"/>
              </a:spcBef>
              <a:spcAft>
                <a:spcPts val="30"/>
              </a:spcAft>
              <a:buNone/>
            </a:pPr>
            <a:r>
              <a:rPr lang="en-US" sz="1700" dirty="0">
                <a:solidFill>
                  <a:srgbClr val="000000"/>
                </a:solidFill>
                <a:effectLst/>
                <a:latin typeface="Times New Roman" panose="02020603050405020304" pitchFamily="18" charset="0"/>
                <a:ea typeface="Times New Roman" panose="02020603050405020304" pitchFamily="18" charset="0"/>
              </a:rPr>
              <a:t>Greenburg, S.H. (2022). Accommodating Mental Health. </a:t>
            </a:r>
            <a:r>
              <a:rPr lang="en-US" sz="1700" i="1" dirty="0">
                <a:solidFill>
                  <a:srgbClr val="000000"/>
                </a:solidFill>
                <a:effectLst/>
                <a:latin typeface="Times New Roman" panose="02020603050405020304" pitchFamily="18" charset="0"/>
                <a:ea typeface="Times New Roman" panose="02020603050405020304" pitchFamily="18" charset="0"/>
              </a:rPr>
              <a:t>Inside Higher Ed</a:t>
            </a:r>
            <a:r>
              <a:rPr lang="en-US" sz="1700" dirty="0">
                <a:solidFill>
                  <a:srgbClr val="000000"/>
                </a:solidFill>
                <a:effectLst/>
                <a:latin typeface="Times New Roman" panose="02020603050405020304" pitchFamily="18" charset="0"/>
                <a:ea typeface="Times New Roman" panose="02020603050405020304" pitchFamily="18" charset="0"/>
              </a:rPr>
              <a:t>, May 3.</a:t>
            </a:r>
          </a:p>
          <a:p>
            <a:pPr marL="0" marR="0" indent="0">
              <a:lnSpc>
                <a:spcPct val="105000"/>
              </a:lnSpc>
              <a:spcBef>
                <a:spcPts val="0"/>
              </a:spcBef>
              <a:spcAft>
                <a:spcPts val="1190"/>
              </a:spcAft>
              <a:buNone/>
            </a:pPr>
            <a:r>
              <a:rPr lang="en-US" sz="1700" dirty="0">
                <a:solidFill>
                  <a:srgbClr val="000000"/>
                </a:solidFill>
                <a:effectLst/>
                <a:latin typeface="Times New Roman" panose="02020603050405020304" pitchFamily="18" charset="0"/>
                <a:ea typeface="Times New Roman" panose="02020603050405020304" pitchFamily="18" charset="0"/>
              </a:rPr>
              <a:t>-The national mental health crisis plaguing colleges is stretching disability support offices, where more students are registering psychological disorders to receive classroom accommodations - need for collaborations with campus wellness and counseling resources. </a:t>
            </a:r>
          </a:p>
          <a:p>
            <a:pPr marL="0" marR="459105" indent="0" algn="just">
              <a:lnSpc>
                <a:spcPct val="105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 </a:t>
            </a:r>
          </a:p>
          <a:p>
            <a:pPr marL="0" indent="0">
              <a:buNone/>
            </a:pPr>
            <a:endParaRPr lang="en-US" sz="1600" dirty="0"/>
          </a:p>
          <a:p>
            <a:endParaRPr lang="en-US" sz="1200" dirty="0"/>
          </a:p>
          <a:p>
            <a:endParaRPr lang="en-US" sz="1200" dirty="0"/>
          </a:p>
        </p:txBody>
      </p:sp>
      <p:sp>
        <p:nvSpPr>
          <p:cNvPr id="4" name="Slide Number Placeholder 3">
            <a:extLst>
              <a:ext uri="{FF2B5EF4-FFF2-40B4-BE49-F238E27FC236}">
                <a16:creationId xmlns:a16="http://schemas.microsoft.com/office/drawing/2014/main" id="{12A370D7-C180-D142-AC07-8CFFA8543D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15DF4D-948D-6549-839F-86C5F8C98B70}"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686050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B86F8-1048-6242-8A7B-41902A798D03}"/>
              </a:ext>
            </a:extLst>
          </p:cNvPr>
          <p:cNvSpPr>
            <a:spLocks noGrp="1"/>
          </p:cNvSpPr>
          <p:nvPr>
            <p:ph idx="1"/>
          </p:nvPr>
        </p:nvSpPr>
        <p:spPr>
          <a:xfrm>
            <a:off x="489856" y="0"/>
            <a:ext cx="11702143" cy="7177414"/>
          </a:xfrm>
        </p:spPr>
        <p:txBody>
          <a:bodyPr>
            <a:normAutofit fontScale="40000" lnSpcReduction="20000"/>
          </a:bodyPr>
          <a:lstStyle/>
          <a:p>
            <a:pPr marL="0" marR="0" indent="0">
              <a:lnSpc>
                <a:spcPct val="120000"/>
              </a:lnSpc>
              <a:spcBef>
                <a:spcPts val="0"/>
              </a:spcBef>
              <a:spcAft>
                <a:spcPts val="1205"/>
              </a:spcAft>
              <a:buNone/>
            </a:pPr>
            <a:r>
              <a:rPr lang="en-US" sz="3000" b="1" dirty="0">
                <a:solidFill>
                  <a:srgbClr val="000000"/>
                </a:solidFill>
                <a:latin typeface="Times New Roman" panose="02020603050405020304" pitchFamily="18" charset="0"/>
                <a:ea typeface="Times New Roman" panose="02020603050405020304" pitchFamily="18" charset="0"/>
              </a:rPr>
              <a:t>Annotated Bibliography                                                                                                                                                                                                                                                               </a:t>
            </a:r>
            <a:r>
              <a:rPr lang="en-US" sz="3000" b="1" dirty="0">
                <a:solidFill>
                  <a:schemeClr val="accent1">
                    <a:lumMod val="50000"/>
                  </a:schemeClr>
                </a:solidFill>
              </a:rPr>
              <a:t>22</a:t>
            </a:r>
            <a:r>
              <a:rPr lang="en-US" sz="3000" b="1" baseline="30000" dirty="0">
                <a:solidFill>
                  <a:schemeClr val="accent1">
                    <a:lumMod val="50000"/>
                  </a:schemeClr>
                </a:solidFill>
              </a:rPr>
              <a:t>nd</a:t>
            </a:r>
            <a:r>
              <a:rPr lang="en-US" sz="3000" b="1" dirty="0">
                <a:solidFill>
                  <a:schemeClr val="accent1">
                    <a:lumMod val="50000"/>
                  </a:schemeClr>
                </a:solidFill>
              </a:rPr>
              <a:t> Annual Weingarten Center Disability Symposium                                                                                                                                                                                                                                      </a:t>
            </a:r>
            <a:r>
              <a:rPr lang="en-US" sz="3000" b="1" dirty="0">
                <a:solidFill>
                  <a:srgbClr val="000000"/>
                </a:solidFill>
                <a:latin typeface="Times New Roman" panose="02020603050405020304" pitchFamily="18" charset="0"/>
                <a:ea typeface="Times New Roman" panose="02020603050405020304" pitchFamily="18" charset="0"/>
              </a:rPr>
              <a:t>Neal Lipsitz, PhD College of the Holy Cross, Eileen Connell Berger, MS Ed, Harvard GSE, retired, Michael Berger, PhD, MBA, Simmons University</a:t>
            </a:r>
          </a:p>
          <a:p>
            <a:pPr marL="0" marR="0" indent="0">
              <a:lnSpc>
                <a:spcPct val="120000"/>
              </a:lnSpc>
              <a:spcBef>
                <a:spcPts val="0"/>
              </a:spcBef>
              <a:spcAft>
                <a:spcPts val="1205"/>
              </a:spcAft>
              <a:buNone/>
            </a:pPr>
            <a:endParaRPr lang="en-US" sz="3000" dirty="0">
              <a:solidFill>
                <a:srgbClr val="000000"/>
              </a:solidFill>
              <a:latin typeface="Times New Roman" panose="02020603050405020304" pitchFamily="18" charset="0"/>
              <a:ea typeface="Times New Roman" panose="02020603050405020304" pitchFamily="18" charset="0"/>
            </a:endParaRPr>
          </a:p>
          <a:p>
            <a:pPr marL="0" indent="0">
              <a:lnSpc>
                <a:spcPct val="102000"/>
              </a:lnSpc>
              <a:spcBef>
                <a:spcPts val="0"/>
              </a:spcBef>
              <a:spcAft>
                <a:spcPts val="1205"/>
              </a:spcAft>
              <a:buNone/>
            </a:pPr>
            <a:r>
              <a:rPr lang="en-US" sz="3000" dirty="0">
                <a:solidFill>
                  <a:srgbClr val="000000"/>
                </a:solidFill>
                <a:effectLst/>
                <a:latin typeface="Times New Roman" panose="02020603050405020304" pitchFamily="18" charset="0"/>
                <a:ea typeface="Times New Roman" panose="02020603050405020304" pitchFamily="18" charset="0"/>
              </a:rPr>
              <a:t>Hibbs, J., </a:t>
            </a:r>
            <a:r>
              <a:rPr lang="en-US" sz="3000" dirty="0" err="1">
                <a:solidFill>
                  <a:srgbClr val="000000"/>
                </a:solidFill>
                <a:effectLst/>
                <a:latin typeface="Times New Roman" panose="02020603050405020304" pitchFamily="18" charset="0"/>
                <a:ea typeface="Times New Roman" panose="02020603050405020304" pitchFamily="18" charset="0"/>
              </a:rPr>
              <a:t>Rostain</a:t>
            </a:r>
            <a:r>
              <a:rPr lang="en-US" sz="3000" dirty="0">
                <a:solidFill>
                  <a:srgbClr val="000000"/>
                </a:solidFill>
                <a:effectLst/>
                <a:latin typeface="Times New Roman" panose="02020603050405020304" pitchFamily="18" charset="0"/>
                <a:ea typeface="Times New Roman" panose="02020603050405020304" pitchFamily="18" charset="0"/>
              </a:rPr>
              <a:t>, A. (2019). </a:t>
            </a:r>
            <a:r>
              <a:rPr lang="en-US" sz="3000" i="1" dirty="0">
                <a:solidFill>
                  <a:srgbClr val="000000"/>
                </a:solidFill>
                <a:effectLst/>
                <a:latin typeface="Times New Roman" panose="02020603050405020304" pitchFamily="18" charset="0"/>
                <a:ea typeface="Times New Roman" panose="02020603050405020304" pitchFamily="18" charset="0"/>
              </a:rPr>
              <a:t>The Stressed Years of Their Lives</a:t>
            </a:r>
            <a:r>
              <a:rPr lang="en-US" sz="3000" dirty="0">
                <a:solidFill>
                  <a:srgbClr val="000000"/>
                </a:solidFill>
                <a:effectLst/>
                <a:latin typeface="Times New Roman" panose="02020603050405020304" pitchFamily="18" charset="0"/>
                <a:ea typeface="Times New Roman" panose="02020603050405020304" pitchFamily="18" charset="0"/>
              </a:rPr>
              <a:t>, St. Martin Press</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a:solidFill>
                  <a:srgbClr val="000000"/>
                </a:solidFill>
                <a:effectLst/>
                <a:latin typeface="Times New Roman" panose="02020603050405020304" pitchFamily="18" charset="0"/>
                <a:ea typeface="Times New Roman" panose="02020603050405020304" pitchFamily="18" charset="0"/>
              </a:rPr>
              <a:t>                                                                                                                                                                                                 -“Helping your kid survive and thrive during their college years”, “Navigating turbulent times for overwhelmed parents and stressed-out kids…”</a:t>
            </a:r>
          </a:p>
          <a:p>
            <a:pPr marL="0" marR="459105" indent="0" algn="just">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Hoover, E. (May 19, 2022). </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a:solidFill>
                  <a:srgbClr val="000000"/>
                </a:solidFill>
                <a:effectLst/>
                <a:latin typeface="Times New Roman" panose="02020603050405020304" pitchFamily="18" charset="0"/>
                <a:ea typeface="Arial" panose="020B0604020202020204" pitchFamily="34" charset="0"/>
              </a:rPr>
              <a:t>Accessibility and the Intangibles:</a:t>
            </a:r>
            <a:r>
              <a:rPr lang="en-US" sz="3000" dirty="0">
                <a:solidFill>
                  <a:srgbClr val="333333"/>
                </a:solidFill>
                <a:effectLst/>
                <a:latin typeface="Times New Roman" panose="02020603050405020304" pitchFamily="18" charset="0"/>
                <a:ea typeface="Times New Roman" panose="02020603050405020304" pitchFamily="18" charset="0"/>
              </a:rPr>
              <a:t> How 2 Students with Disabilities Chose a College</a:t>
            </a:r>
            <a:r>
              <a:rPr lang="en-US" sz="3000" b="1" dirty="0">
                <a:solidFill>
                  <a:srgbClr val="333333"/>
                </a:solidFill>
                <a:effectLst/>
                <a:latin typeface="Times New Roman" panose="02020603050405020304" pitchFamily="18" charset="0"/>
                <a:ea typeface="Times New Roman" panose="02020603050405020304" pitchFamily="18" charset="0"/>
              </a:rPr>
              <a:t> </a:t>
            </a:r>
            <a:r>
              <a:rPr lang="en-US" sz="3000" i="1" dirty="0">
                <a:solidFill>
                  <a:srgbClr val="333333"/>
                </a:solidFill>
                <a:effectLst/>
                <a:latin typeface="Times New Roman" panose="02020603050405020304" pitchFamily="18" charset="0"/>
                <a:ea typeface="Times New Roman" panose="02020603050405020304" pitchFamily="18" charset="0"/>
              </a:rPr>
              <a:t>The Chronicle of Higher Education.     </a:t>
            </a:r>
          </a:p>
          <a:p>
            <a:pPr marL="0" marR="459105" indent="0" algn="just">
              <a:lnSpc>
                <a:spcPct val="105000"/>
              </a:lnSpc>
              <a:spcBef>
                <a:spcPts val="0"/>
              </a:spcBef>
              <a:spcAft>
                <a:spcPts val="0"/>
              </a:spcAft>
              <a:buNone/>
            </a:pPr>
            <a:r>
              <a:rPr lang="en-US" sz="3000" i="1" dirty="0">
                <a:solidFill>
                  <a:srgbClr val="333333"/>
                </a:solidFill>
                <a:effectLst/>
                <a:latin typeface="Times New Roman" panose="02020603050405020304" pitchFamily="18" charset="0"/>
                <a:ea typeface="Times New Roman" panose="02020603050405020304" pitchFamily="18" charset="0"/>
              </a:rPr>
              <a:t> </a:t>
            </a:r>
            <a:r>
              <a:rPr lang="en-US" sz="3000" dirty="0">
                <a:solidFill>
                  <a:srgbClr val="333333"/>
                </a:solidFill>
                <a:effectLst/>
                <a:latin typeface="Times New Roman" panose="02020603050405020304" pitchFamily="18" charset="0"/>
                <a:ea typeface="Times New Roman" panose="02020603050405020304" pitchFamily="18" charset="0"/>
              </a:rPr>
              <a:t>-Disinterest of colleges in their matriculation, some inaccessible campuses and costs for PCAs lead 2 students with disabilities to more rewarding and  thoughtful college choices.</a:t>
            </a:r>
            <a:endParaRPr lang="en-US" sz="3000" dirty="0">
              <a:solidFill>
                <a:srgbClr val="000000"/>
              </a:solidFill>
              <a:effectLst/>
              <a:latin typeface="Times New Roman" panose="02020603050405020304" pitchFamily="18" charset="0"/>
              <a:ea typeface="Times New Roman" panose="02020603050405020304" pitchFamily="18" charset="0"/>
            </a:endParaRPr>
          </a:p>
          <a:p>
            <a:pPr marL="0" marR="459105" indent="0" algn="just">
              <a:lnSpc>
                <a:spcPct val="105000"/>
              </a:lnSpc>
              <a:spcBef>
                <a:spcPts val="0"/>
              </a:spcBef>
              <a:spcAft>
                <a:spcPts val="0"/>
              </a:spcAft>
              <a:buNone/>
            </a:pPr>
            <a:r>
              <a:rPr lang="en-US" sz="3000" dirty="0">
                <a:solidFill>
                  <a:srgbClr val="333333"/>
                </a:solidFill>
                <a:effectLst/>
                <a:latin typeface="Times New Roman" panose="02020603050405020304" pitchFamily="18" charset="0"/>
                <a:ea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endParaRPr>
          </a:p>
          <a:p>
            <a:pPr marL="0" marR="459105" indent="0" algn="just">
              <a:lnSpc>
                <a:spcPct val="105000"/>
              </a:lnSpc>
              <a:spcBef>
                <a:spcPts val="0"/>
              </a:spcBef>
              <a:spcAft>
                <a:spcPts val="0"/>
              </a:spcAft>
              <a:buNone/>
            </a:pPr>
            <a:r>
              <a:rPr lang="en-US" sz="3000" dirty="0">
                <a:solidFill>
                  <a:srgbClr val="333333"/>
                </a:solidFill>
                <a:effectLst/>
                <a:latin typeface="Times New Roman" panose="02020603050405020304" pitchFamily="18" charset="0"/>
                <a:ea typeface="Times New Roman" panose="02020603050405020304" pitchFamily="18" charset="0"/>
              </a:rPr>
              <a:t>Kim, E., &amp; Aquino, K.C. (Eds.). (2017). </a:t>
            </a:r>
            <a:r>
              <a:rPr lang="en-US" sz="3000" i="1" dirty="0">
                <a:solidFill>
                  <a:srgbClr val="333333"/>
                </a:solidFill>
                <a:effectLst/>
                <a:latin typeface="Times New Roman" panose="02020603050405020304" pitchFamily="18" charset="0"/>
                <a:ea typeface="Times New Roman" panose="02020603050405020304" pitchFamily="18" charset="0"/>
              </a:rPr>
              <a:t>Disability as diversity in higher education:  Policies and practices to enhance student success.</a:t>
            </a:r>
            <a:r>
              <a:rPr lang="en-US" sz="3000" dirty="0">
                <a:solidFill>
                  <a:srgbClr val="333333"/>
                </a:solidFill>
                <a:effectLst/>
                <a:latin typeface="Times New Roman" panose="02020603050405020304" pitchFamily="18" charset="0"/>
                <a:ea typeface="Times New Roman" panose="02020603050405020304" pitchFamily="18" charset="0"/>
              </a:rPr>
              <a:t> Routledge. </a:t>
            </a:r>
            <a:endParaRPr lang="en-US" sz="3000" dirty="0">
              <a:solidFill>
                <a:srgbClr val="000000"/>
              </a:solidFill>
              <a:effectLst/>
              <a:latin typeface="Times New Roman" panose="02020603050405020304" pitchFamily="18" charset="0"/>
              <a:ea typeface="Times New Roman" panose="02020603050405020304" pitchFamily="18" charset="0"/>
            </a:endParaRPr>
          </a:p>
          <a:p>
            <a:pPr marL="0" marR="459105" indent="0" algn="just">
              <a:lnSpc>
                <a:spcPct val="105000"/>
              </a:lnSpc>
              <a:spcBef>
                <a:spcPts val="0"/>
              </a:spcBef>
              <a:spcAft>
                <a:spcPts val="0"/>
              </a:spcAft>
              <a:buNone/>
            </a:pPr>
            <a:r>
              <a:rPr lang="en-US" sz="3000" dirty="0">
                <a:solidFill>
                  <a:srgbClr val="333333"/>
                </a:solidFill>
                <a:effectLst/>
                <a:latin typeface="Times New Roman" panose="02020603050405020304" pitchFamily="18" charset="0"/>
                <a:ea typeface="Times New Roman" panose="02020603050405020304" pitchFamily="18" charset="0"/>
              </a:rPr>
              <a:t>-Addresses disability as an important dimension of student diversity and identity.  Proposes new perspectives, empirical research, and case studies to help us understand the role of disability and how to use policies and practices to effectively integrate students with disabilities on campus.    </a:t>
            </a:r>
            <a:endParaRPr lang="en-US" sz="3000" dirty="0">
              <a:solidFill>
                <a:srgbClr val="000000"/>
              </a:solidFill>
              <a:effectLst/>
              <a:latin typeface="Times New Roman" panose="02020603050405020304" pitchFamily="18" charset="0"/>
              <a:ea typeface="Times New Roman" panose="02020603050405020304" pitchFamily="18" charset="0"/>
            </a:endParaRPr>
          </a:p>
          <a:p>
            <a:pPr marL="0" marR="459105" indent="0" algn="just">
              <a:lnSpc>
                <a:spcPct val="105000"/>
              </a:lnSpc>
              <a:spcBef>
                <a:spcPts val="0"/>
              </a:spcBef>
              <a:spcAft>
                <a:spcPts val="0"/>
              </a:spcAft>
              <a:buNone/>
            </a:pPr>
            <a:r>
              <a:rPr lang="en-US" sz="3000" dirty="0">
                <a:solidFill>
                  <a:srgbClr val="333333"/>
                </a:solidFill>
                <a:effectLst/>
                <a:latin typeface="Times New Roman" panose="02020603050405020304" pitchFamily="18" charset="0"/>
                <a:ea typeface="Times New Roman" panose="02020603050405020304" pitchFamily="18" charset="0"/>
              </a:rPr>
              <a:t> </a:t>
            </a:r>
            <a:r>
              <a:rPr lang="en-US" sz="3000" i="1" dirty="0">
                <a:solidFill>
                  <a:srgbClr val="333333"/>
                </a:solidFill>
                <a:effectLst/>
                <a:latin typeface="Times New Roman" panose="02020603050405020304" pitchFamily="18" charset="0"/>
                <a:ea typeface="Times New Roman" panose="02020603050405020304" pitchFamily="18" charset="0"/>
              </a:rPr>
              <a:t> </a:t>
            </a:r>
            <a:endParaRPr lang="en-US" sz="30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30"/>
              </a:spcAft>
              <a:buNone/>
            </a:pPr>
            <a:r>
              <a:rPr lang="en-US" sz="3000" dirty="0">
                <a:solidFill>
                  <a:srgbClr val="000000"/>
                </a:solidFill>
                <a:effectLst/>
                <a:latin typeface="Times New Roman" panose="02020603050405020304" pitchFamily="18" charset="0"/>
                <a:ea typeface="Times New Roman" panose="02020603050405020304" pitchFamily="18" charset="0"/>
              </a:rPr>
              <a:t>Kirby, C.S., Soria, K.M., &amp; </a:t>
            </a:r>
            <a:r>
              <a:rPr lang="en-US" sz="3000" dirty="0" err="1">
                <a:solidFill>
                  <a:srgbClr val="000000"/>
                </a:solidFill>
                <a:effectLst/>
                <a:latin typeface="Times New Roman" panose="02020603050405020304" pitchFamily="18" charset="0"/>
                <a:ea typeface="Times New Roman" panose="02020603050405020304" pitchFamily="18" charset="0"/>
              </a:rPr>
              <a:t>Xiong</a:t>
            </a:r>
            <a:r>
              <a:rPr lang="en-US" sz="3000" dirty="0">
                <a:solidFill>
                  <a:srgbClr val="000000"/>
                </a:solidFill>
                <a:effectLst/>
                <a:latin typeface="Times New Roman" panose="02020603050405020304" pitchFamily="18" charset="0"/>
                <a:ea typeface="Times New Roman" panose="02020603050405020304" pitchFamily="18" charset="0"/>
              </a:rPr>
              <a:t>, S. (August, 2021). Graduate and Professional</a:t>
            </a: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Students with Disabilities: Obstacles to Degree Progress During the COVID-19 Pandemic, </a:t>
            </a:r>
            <a:r>
              <a:rPr lang="en-US" sz="3000" i="1" dirty="0">
                <a:solidFill>
                  <a:srgbClr val="000000"/>
                </a:solidFill>
                <a:effectLst/>
                <a:latin typeface="Times New Roman" panose="02020603050405020304" pitchFamily="18" charset="0"/>
                <a:ea typeface="Times New Roman" panose="02020603050405020304" pitchFamily="18" charset="0"/>
              </a:rPr>
              <a:t>NCCSD Research Brief</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1</a:t>
            </a:r>
            <a:r>
              <a:rPr lang="en-US" sz="3000" dirty="0">
                <a:solidFill>
                  <a:srgbClr val="000000"/>
                </a:solidFill>
                <a:effectLst/>
                <a:latin typeface="Times New Roman" panose="02020603050405020304" pitchFamily="18" charset="0"/>
                <a:ea typeface="Times New Roman" panose="02020603050405020304" pitchFamily="18" charset="0"/>
              </a:rPr>
              <a:t>(3).</a:t>
            </a:r>
          </a:p>
          <a:p>
            <a:pPr marL="0" marR="0" indent="0">
              <a:lnSpc>
                <a:spcPct val="105000"/>
              </a:lnSpc>
              <a:spcBef>
                <a:spcPts val="0"/>
              </a:spcBef>
              <a:spcAft>
                <a:spcPts val="1190"/>
              </a:spcAft>
              <a:buNone/>
            </a:pPr>
            <a:r>
              <a:rPr lang="en-US" sz="3000" dirty="0">
                <a:solidFill>
                  <a:srgbClr val="000000"/>
                </a:solidFill>
                <a:effectLst/>
                <a:latin typeface="Times New Roman" panose="02020603050405020304" pitchFamily="18" charset="0"/>
                <a:ea typeface="Times New Roman" panose="02020603050405020304" pitchFamily="18" charset="0"/>
              </a:rPr>
              <a:t>-Recommend that disability support resource staff, counselors, faculty, and academic advisors offer wraparound care for students with disabilities as they help them navigate the financial uncertainties and challenges during the global pandemic. </a:t>
            </a:r>
          </a:p>
          <a:p>
            <a:pPr marL="0" marR="0" indent="0">
              <a:lnSpc>
                <a:spcPct val="105000"/>
              </a:lnSpc>
              <a:spcBef>
                <a:spcPts val="0"/>
              </a:spcBef>
              <a:spcAft>
                <a:spcPts val="30"/>
              </a:spcAft>
              <a:buNone/>
            </a:pPr>
            <a:r>
              <a:rPr lang="en-US" sz="3000" dirty="0">
                <a:solidFill>
                  <a:srgbClr val="000000"/>
                </a:solidFill>
                <a:effectLst/>
                <a:latin typeface="Times New Roman" panose="02020603050405020304" pitchFamily="18" charset="0"/>
                <a:ea typeface="Times New Roman" panose="02020603050405020304" pitchFamily="18" charset="0"/>
              </a:rPr>
              <a:t>Leonhardt, D. (May 10, 2022). On the Phone Alone. </a:t>
            </a:r>
            <a:r>
              <a:rPr lang="en-US" sz="3000" i="1" dirty="0">
                <a:solidFill>
                  <a:srgbClr val="000000"/>
                </a:solidFill>
                <a:effectLst/>
                <a:latin typeface="Times New Roman" panose="02020603050405020304" pitchFamily="18" charset="0"/>
                <a:ea typeface="Times New Roman" panose="02020603050405020304" pitchFamily="18" charset="0"/>
              </a:rPr>
              <a:t>New York Times</a:t>
            </a:r>
            <a:r>
              <a:rPr lang="en-US" sz="3000" dirty="0">
                <a:solidFill>
                  <a:srgbClr val="000000"/>
                </a:solidFill>
                <a:effectLst/>
                <a:latin typeface="Times New Roman" panose="02020603050405020304" pitchFamily="18" charset="0"/>
                <a:ea typeface="Times New Roman" panose="02020603050405020304" pitchFamily="18" charset="0"/>
              </a:rPr>
              <a:t>.</a:t>
            </a:r>
          </a:p>
          <a:p>
            <a:pPr marL="0" marR="0" indent="0">
              <a:lnSpc>
                <a:spcPct val="105000"/>
              </a:lnSpc>
              <a:spcBef>
                <a:spcPts val="0"/>
              </a:spcBef>
              <a:spcAft>
                <a:spcPts val="1190"/>
              </a:spcAft>
              <a:buNone/>
            </a:pPr>
            <a:r>
              <a:rPr lang="en-US" sz="3000" dirty="0">
                <a:solidFill>
                  <a:srgbClr val="000000"/>
                </a:solidFill>
                <a:effectLst/>
                <a:latin typeface="Times New Roman" panose="02020603050405020304" pitchFamily="18" charset="0"/>
                <a:ea typeface="Times New Roman" panose="02020603050405020304" pitchFamily="18" charset="0"/>
              </a:rPr>
              <a:t>-The COVID-19 pandemic has exacerbated isolation, loneliness and depression and over the past two-plus years, millions of American parents have demonstrated intense concern for their </a:t>
            </a:r>
            <a:r>
              <a:rPr lang="en-US" sz="3000" dirty="0">
                <a:solidFill>
                  <a:srgbClr val="000000"/>
                </a:solidFill>
                <a:latin typeface="Times New Roman" panose="02020603050405020304" pitchFamily="18" charset="0"/>
                <a:ea typeface="Times New Roman" panose="02020603050405020304" pitchFamily="18" charset="0"/>
              </a:rPr>
              <a:t>c</a:t>
            </a:r>
            <a:r>
              <a:rPr lang="en-US" sz="3000" dirty="0">
                <a:solidFill>
                  <a:srgbClr val="000000"/>
                </a:solidFill>
                <a:effectLst/>
                <a:latin typeface="Times New Roman" panose="02020603050405020304" pitchFamily="18" charset="0"/>
                <a:ea typeface="Times New Roman" panose="02020603050405020304" pitchFamily="18" charset="0"/>
              </a:rPr>
              <a:t>hildren by trying to protect them from COVID. </a:t>
            </a:r>
            <a:endParaRPr lang="en-US" sz="3000" dirty="0">
              <a:solidFill>
                <a:srgbClr val="000000"/>
              </a:solidFill>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1190"/>
              </a:spcAft>
              <a:buNone/>
            </a:pPr>
            <a:r>
              <a:rPr lang="en-US" sz="3000" dirty="0">
                <a:solidFill>
                  <a:srgbClr val="000000"/>
                </a:solidFill>
                <a:latin typeface="Times New Roman" panose="02020603050405020304" pitchFamily="18" charset="0"/>
                <a:ea typeface="Times New Roman" panose="02020603050405020304" pitchFamily="18" charset="0"/>
              </a:rPr>
              <a:t>Lipsitz N. E., Berger, M., Berger, E.C., (2024) </a:t>
            </a:r>
            <a:r>
              <a:rPr lang="en-US" sz="3000" i="1" dirty="0">
                <a:solidFill>
                  <a:srgbClr val="000000"/>
                </a:solidFill>
                <a:latin typeface="Times New Roman" panose="02020603050405020304" pitchFamily="18" charset="0"/>
                <a:ea typeface="Times New Roman" panose="02020603050405020304" pitchFamily="18" charset="0"/>
              </a:rPr>
              <a:t>Crucial Collaborations, A Practical Framework to Ensure Access, Equity, and Inclusion for Students with Disabilities </a:t>
            </a:r>
            <a:r>
              <a:rPr lang="en-US" sz="3000" dirty="0">
                <a:solidFill>
                  <a:srgbClr val="000000"/>
                </a:solidFill>
                <a:latin typeface="Times New Roman" panose="02020603050405020304" pitchFamily="18" charset="0"/>
                <a:ea typeface="Times New Roman" panose="02020603050405020304" pitchFamily="18" charset="0"/>
              </a:rPr>
              <a:t>NASPA</a:t>
            </a:r>
            <a:endParaRPr lang="en-US" sz="30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McMurtrie, B. (2022),  A stunning Level of Student Disconnection </a:t>
            </a:r>
            <a:r>
              <a:rPr lang="en-US" sz="3000" i="1" dirty="0">
                <a:solidFill>
                  <a:srgbClr val="000000"/>
                </a:solidFill>
                <a:effectLst/>
                <a:latin typeface="Times New Roman" panose="02020603050405020304" pitchFamily="18" charset="0"/>
                <a:ea typeface="Times New Roman" panose="02020603050405020304" pitchFamily="18" charset="0"/>
              </a:rPr>
              <a:t>Chronicle of Higher Ed</a:t>
            </a:r>
            <a:r>
              <a:rPr lang="en-US" sz="3000" dirty="0">
                <a:solidFill>
                  <a:srgbClr val="000000"/>
                </a:solidFill>
                <a:effectLst/>
                <a:latin typeface="Times New Roman" panose="02020603050405020304" pitchFamily="18" charset="0"/>
                <a:ea typeface="Times New Roman" panose="02020603050405020304" pitchFamily="18" charset="0"/>
              </a:rPr>
              <a:t>, April 5.</a:t>
            </a: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-Professors are reporting record numbers of students checked out, stressed out, and unsure of their future.  Graduate and professional students with disabilities experienced significantly different obstacles to degree progress during the COVID-19 pandemic than graduate and professional students without disabilities. </a:t>
            </a: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-Overall, students who had any type of disability were more likely to experience obstacles to degree progress compared to their peers without disabilities.</a:t>
            </a: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 </a:t>
            </a: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Soria, K.M. (June, 2021).  Supporting Undergraduate Students with Disabilities: A Focus on Campus Climate and Sense of Belonging, </a:t>
            </a:r>
            <a:r>
              <a:rPr lang="en-US" sz="3000" i="1" dirty="0">
                <a:solidFill>
                  <a:srgbClr val="000000"/>
                </a:solidFill>
                <a:effectLst/>
                <a:latin typeface="Times New Roman" panose="02020603050405020304" pitchFamily="18" charset="0"/>
                <a:ea typeface="Times New Roman" panose="02020603050405020304" pitchFamily="18" charset="0"/>
              </a:rPr>
              <a:t>NCCSD Research Brief, 1</a:t>
            </a:r>
            <a:r>
              <a:rPr lang="en-US" sz="3000" dirty="0">
                <a:solidFill>
                  <a:srgbClr val="000000"/>
                </a:solidFill>
                <a:effectLst/>
                <a:latin typeface="Times New Roman" panose="02020603050405020304" pitchFamily="18" charset="0"/>
                <a:ea typeface="Times New Roman" panose="02020603050405020304" pitchFamily="18" charset="0"/>
              </a:rPr>
              <a:t>(2).</a:t>
            </a:r>
          </a:p>
          <a:p>
            <a:pPr marL="0" marR="0" indent="0">
              <a:lnSpc>
                <a:spcPct val="105000"/>
              </a:lnSpc>
              <a:spcBef>
                <a:spcPts val="0"/>
              </a:spcBef>
              <a:spcAft>
                <a:spcPts val="0"/>
              </a:spcAft>
              <a:buNone/>
            </a:pPr>
            <a:r>
              <a:rPr lang="en-US" sz="3000" dirty="0">
                <a:solidFill>
                  <a:srgbClr val="000000"/>
                </a:solidFill>
                <a:effectLst/>
                <a:latin typeface="Times New Roman" panose="02020603050405020304" pitchFamily="18" charset="0"/>
                <a:ea typeface="Times New Roman" panose="02020603050405020304" pitchFamily="18" charset="0"/>
              </a:rPr>
              <a:t>-Undergrad SWD registering for accommodations numbers (From the National Center for Education Statistics): 1996 = 10.3%; 2012 = 11.2 %; 2014 = 11.9%; 2018/2020 = 14%.</a:t>
            </a:r>
          </a:p>
          <a:p>
            <a:pPr marL="0" marR="0" indent="0">
              <a:lnSpc>
                <a:spcPct val="105000"/>
              </a:lnSpc>
              <a:spcBef>
                <a:spcPts val="0"/>
              </a:spcBef>
              <a:spcAft>
                <a:spcPts val="1190"/>
              </a:spcAft>
              <a:buNone/>
            </a:pPr>
            <a:r>
              <a:rPr lang="en-US" sz="3000" dirty="0">
                <a:solidFill>
                  <a:srgbClr val="000000"/>
                </a:solidFill>
                <a:effectLst/>
                <a:latin typeface="Times New Roman" panose="02020603050405020304" pitchFamily="18" charset="0"/>
                <a:ea typeface="Times New Roman" panose="02020603050405020304" pitchFamily="18" charset="0"/>
              </a:rPr>
              <a:t>-Soria (2021) reports that 14.5% of 54,000 postsecondary students (all levels) indicated at least of Diversity and Implications for Accounting Education.                                                                                       -Reconceptualize the understanding of Diversity to promote a more inclusive environment where students with disabilities feel welcomed and engaged.</a:t>
            </a:r>
          </a:p>
          <a:p>
            <a:pPr marL="0" marR="0" indent="0">
              <a:lnSpc>
                <a:spcPct val="105000"/>
              </a:lnSpc>
              <a:spcBef>
                <a:spcPts val="0"/>
              </a:spcBef>
              <a:spcAft>
                <a:spcPts val="1190"/>
              </a:spcAft>
              <a:buNone/>
            </a:pPr>
            <a:r>
              <a:rPr lang="en-US" sz="3000" dirty="0" err="1">
                <a:solidFill>
                  <a:srgbClr val="000000"/>
                </a:solidFill>
                <a:effectLst/>
                <a:latin typeface="Times New Roman" panose="02020603050405020304" pitchFamily="18" charset="0"/>
                <a:ea typeface="Times New Roman" panose="02020603050405020304" pitchFamily="18" charset="0"/>
              </a:rPr>
              <a:t>Zehner</a:t>
            </a:r>
            <a:r>
              <a:rPr lang="en-US" sz="3000" dirty="0">
                <a:solidFill>
                  <a:srgbClr val="000000"/>
                </a:solidFill>
                <a:effectLst/>
                <a:latin typeface="Times New Roman" panose="02020603050405020304" pitchFamily="18" charset="0"/>
                <a:ea typeface="Times New Roman" panose="02020603050405020304" pitchFamily="18" charset="0"/>
              </a:rPr>
              <a:t> (2018).  Campus Climate for Students with Disabilities.  In: Soria K. (eds).  </a:t>
            </a:r>
            <a:r>
              <a:rPr lang="en-US" sz="3000" i="1" dirty="0">
                <a:solidFill>
                  <a:srgbClr val="000000"/>
                </a:solidFill>
                <a:effectLst/>
                <a:latin typeface="Times New Roman" panose="02020603050405020304" pitchFamily="18" charset="0"/>
                <a:ea typeface="Times New Roman" panose="02020603050405020304" pitchFamily="18" charset="0"/>
              </a:rPr>
              <a:t>Evaluating campus climate at U.S. research universities.</a:t>
            </a:r>
            <a:r>
              <a:rPr lang="en-US" sz="3000" dirty="0">
                <a:solidFill>
                  <a:srgbClr val="000000"/>
                </a:solidFill>
                <a:effectLst/>
                <a:latin typeface="Times New Roman" panose="02020603050405020304" pitchFamily="18" charset="0"/>
                <a:ea typeface="Times New Roman" panose="02020603050405020304" pitchFamily="18" charset="0"/>
              </a:rPr>
              <a:t>  Palgrave Macmillan.  </a:t>
            </a:r>
            <a:r>
              <a:rPr lang="en-US" sz="3000" dirty="0">
                <a:solidFill>
                  <a:srgbClr val="333333"/>
                </a:solidFill>
                <a:effectLst/>
                <a:latin typeface="Times New Roman" panose="02020603050405020304" pitchFamily="18" charset="0"/>
                <a:ea typeface="Times New Roman" panose="02020603050405020304" pitchFamily="18" charset="0"/>
              </a:rPr>
              <a:t>https://</a:t>
            </a:r>
            <a:r>
              <a:rPr lang="en-US" sz="3000" dirty="0" err="1">
                <a:solidFill>
                  <a:srgbClr val="333333"/>
                </a:solidFill>
                <a:effectLst/>
                <a:latin typeface="Times New Roman" panose="02020603050405020304" pitchFamily="18" charset="0"/>
                <a:ea typeface="Times New Roman" panose="02020603050405020304" pitchFamily="18" charset="0"/>
              </a:rPr>
              <a:t>doi.org</a:t>
            </a:r>
            <a:r>
              <a:rPr lang="en-US" sz="3000" dirty="0">
                <a:solidFill>
                  <a:srgbClr val="333333"/>
                </a:solidFill>
                <a:effectLst/>
                <a:latin typeface="Times New Roman" panose="02020603050405020304" pitchFamily="18" charset="0"/>
                <a:ea typeface="Times New Roman" panose="02020603050405020304" pitchFamily="18" charset="0"/>
              </a:rPr>
              <a:t>/10.1007/978-3-319-94836-2_6</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a:solidFill>
                  <a:srgbClr val="000000"/>
                </a:solidFill>
                <a:effectLst/>
                <a:latin typeface="Times New Roman" panose="02020603050405020304" pitchFamily="18" charset="0"/>
                <a:ea typeface="Times New Roman" panose="02020603050405020304" pitchFamily="18" charset="0"/>
              </a:rPr>
              <a:t>-Used a large national dataset and discovered that students with disabilities had a lower sense of belonging and felt less valued on their campuses; were less likely to believe that their campuses were welcoming, safe, and secure; were less satisfied with their academic and social experiences; and were less likely to agree that faculty were respectful. </a:t>
            </a:r>
          </a:p>
          <a:p>
            <a:endParaRPr lang="en-US" sz="1200" dirty="0"/>
          </a:p>
        </p:txBody>
      </p:sp>
      <p:sp>
        <p:nvSpPr>
          <p:cNvPr id="4" name="Slide Number Placeholder 3">
            <a:extLst>
              <a:ext uri="{FF2B5EF4-FFF2-40B4-BE49-F238E27FC236}">
                <a16:creationId xmlns:a16="http://schemas.microsoft.com/office/drawing/2014/main" id="{12A370D7-C180-D142-AC07-8CFFA8543D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15DF4D-948D-6549-839F-86C5F8C98B70}"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1485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975D1-A7F6-DDF0-8B51-EAEE514CE675}"/>
              </a:ext>
            </a:extLst>
          </p:cNvPr>
          <p:cNvSpPr>
            <a:spLocks noGrp="1"/>
          </p:cNvSpPr>
          <p:nvPr>
            <p:ph type="title"/>
          </p:nvPr>
        </p:nvSpPr>
        <p:spPr>
          <a:xfrm>
            <a:off x="838200" y="191069"/>
            <a:ext cx="10515600" cy="914400"/>
          </a:xfrm>
        </p:spPr>
        <p:txBody>
          <a:bodyPr>
            <a:normAutofit/>
          </a:bodyPr>
          <a:lstStyle/>
          <a:p>
            <a:pPr algn="ctr"/>
            <a:r>
              <a:rPr lang="en-US" b="1" dirty="0">
                <a:solidFill>
                  <a:srgbClr val="002060"/>
                </a:solidFill>
                <a:latin typeface="+mn-lt"/>
              </a:rPr>
              <a:t>“Reasonable Accommodation” Means</a:t>
            </a:r>
            <a:endParaRPr lang="en-US" sz="1800" b="1" dirty="0">
              <a:solidFill>
                <a:srgbClr val="002060"/>
              </a:solidFill>
              <a:latin typeface="+mn-lt"/>
            </a:endParaRPr>
          </a:p>
        </p:txBody>
      </p:sp>
      <p:sp>
        <p:nvSpPr>
          <p:cNvPr id="5" name="Content Placeholder 4">
            <a:extLst>
              <a:ext uri="{FF2B5EF4-FFF2-40B4-BE49-F238E27FC236}">
                <a16:creationId xmlns:a16="http://schemas.microsoft.com/office/drawing/2014/main" id="{C7DFF0E0-C6CB-99DC-2BC1-5D34BCDB313D}"/>
              </a:ext>
            </a:extLst>
          </p:cNvPr>
          <p:cNvSpPr>
            <a:spLocks noGrp="1"/>
          </p:cNvSpPr>
          <p:nvPr>
            <p:ph idx="1"/>
          </p:nvPr>
        </p:nvSpPr>
        <p:spPr>
          <a:xfrm>
            <a:off x="319315" y="1433015"/>
            <a:ext cx="11495314" cy="5424985"/>
          </a:xfrm>
        </p:spPr>
        <p:txBody>
          <a:bodyPr>
            <a:normAutofit/>
          </a:bodyPr>
          <a:lstStyle/>
          <a:p>
            <a:pPr marL="342900" marR="0" lvl="0" indent="-342900">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Something necessary and effective to enable a student with a disability to have the same opportunity to meet the academic and technical requirements of the recipient’s programs and activities as nondisabled students.  </a:t>
            </a:r>
            <a:r>
              <a:rPr lang="en-US" sz="2200" b="1" i="1" dirty="0">
                <a:effectLst/>
                <a:ea typeface="Calibri" panose="020F0502020204030204" pitchFamily="34" charset="0"/>
                <a:cs typeface="Times New Roman" panose="02020603050405020304" pitchFamily="18" charset="0"/>
              </a:rPr>
              <a:t>US Airways v. Barnett</a:t>
            </a:r>
            <a:r>
              <a:rPr lang="en-US" sz="2200" dirty="0">
                <a:effectLst/>
                <a:ea typeface="Calibri" panose="020F0502020204030204" pitchFamily="34" charset="0"/>
                <a:cs typeface="Times New Roman" panose="02020603050405020304" pitchFamily="18" charset="0"/>
              </a:rPr>
              <a:t>, </a:t>
            </a:r>
            <a:r>
              <a:rPr lang="en-US" sz="2200" dirty="0" err="1">
                <a:effectLst/>
                <a:ea typeface="Calibri" panose="020F0502020204030204" pitchFamily="34" charset="0"/>
                <a:cs typeface="Times New Roman" panose="02020603050405020304" pitchFamily="18" charset="0"/>
              </a:rPr>
              <a:t>S.Ct</a:t>
            </a:r>
            <a:r>
              <a:rPr lang="en-US" sz="2200" dirty="0">
                <a:effectLst/>
                <a:ea typeface="Calibri" panose="020F0502020204030204" pitchFamily="34" charset="0"/>
                <a:cs typeface="Times New Roman" panose="02020603050405020304" pitchFamily="18" charset="0"/>
              </a:rPr>
              <a:t>. (2002).</a:t>
            </a:r>
            <a:endParaRPr lang="en-US" sz="2200" dirty="0">
              <a:effectLst/>
              <a:ea typeface="Calibri" panose="020F0502020204030204" pitchFamily="34" charset="0"/>
            </a:endParaRPr>
          </a:p>
          <a:p>
            <a:pPr marL="457200" lvl="1" indent="0">
              <a:spcBef>
                <a:spcPts val="0"/>
              </a:spcBef>
              <a:buNone/>
            </a:pPr>
            <a:endParaRPr lang="en-US" sz="2200" dirty="0">
              <a:ea typeface="Calibri" panose="020F0502020204030204" pitchFamily="34" charset="0"/>
            </a:endParaRPr>
          </a:p>
          <a:p>
            <a:pPr marL="457200" lvl="1" indent="0">
              <a:spcBef>
                <a:spcPts val="0"/>
              </a:spcBef>
              <a:buNone/>
            </a:pPr>
            <a:r>
              <a:rPr lang="en-US" sz="1800" dirty="0">
                <a:effectLst/>
                <a:ea typeface="Calibri" panose="020F0502020204030204" pitchFamily="34" charset="0"/>
                <a:cs typeface="Times New Roman" panose="02020603050405020304" pitchFamily="18" charset="0"/>
              </a:rPr>
              <a:t>“Necessary” does not mean that without an accommodation it is impossible for the student to participate in the program or activity.  Necessary is a relative term, meaning necessary to have an equal opportunity to participate in the program and activities of the recipient.  </a:t>
            </a:r>
            <a:r>
              <a:rPr lang="en-US" sz="1800" b="1" i="1" dirty="0">
                <a:effectLst/>
                <a:ea typeface="Calibri" panose="020F0502020204030204" pitchFamily="34" charset="0"/>
                <a:cs typeface="Times New Roman" panose="02020603050405020304" pitchFamily="18" charset="0"/>
              </a:rPr>
              <a:t>Argenyi v. Creighton University</a:t>
            </a:r>
            <a:r>
              <a:rPr lang="en-US" sz="1800" dirty="0">
                <a:effectLst/>
                <a:ea typeface="Calibri" panose="020F0502020204030204" pitchFamily="34" charset="0"/>
                <a:cs typeface="Times New Roman" panose="02020603050405020304" pitchFamily="18" charset="0"/>
              </a:rPr>
              <a:t>, 8th Cir. (2013).  Conversely, the duty to accommodate a student with a disability does not include a guarantee of success or a particular GPA for that student.</a:t>
            </a:r>
            <a:endParaRPr lang="en-US" sz="1800" dirty="0">
              <a:effectLst/>
              <a:ea typeface="Calibri" panose="020F0502020204030204" pitchFamily="34" charset="0"/>
            </a:endParaRPr>
          </a:p>
          <a:p>
            <a:pPr marL="0" marR="0" indent="0">
              <a:spcBef>
                <a:spcPts val="0"/>
              </a:spcBef>
              <a:spcAft>
                <a:spcPts val="0"/>
              </a:spcAft>
              <a:buNone/>
            </a:pPr>
            <a:r>
              <a:rPr lang="en-US" sz="2200" dirty="0">
                <a:effectLst/>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Reasonable accommodation may require an exception to a long-existing, written, consistently-followed rule: (</a:t>
            </a:r>
            <a:r>
              <a:rPr lang="en-US" sz="2200" b="1" i="1" dirty="0">
                <a:effectLst/>
                <a:ea typeface="Calibri" panose="020F0502020204030204" pitchFamily="34" charset="0"/>
                <a:cs typeface="Times New Roman" panose="02020603050405020304" pitchFamily="18" charset="0"/>
              </a:rPr>
              <a:t>PGA Tour Inc. v. Martin</a:t>
            </a:r>
            <a:r>
              <a:rPr lang="en-US" sz="2200" dirty="0">
                <a:effectLst/>
                <a:ea typeface="Calibri" panose="020F0502020204030204" pitchFamily="34" charset="0"/>
                <a:cs typeface="Times New Roman" panose="02020603050405020304" pitchFamily="18" charset="0"/>
              </a:rPr>
              <a:t>, </a:t>
            </a:r>
            <a:r>
              <a:rPr lang="en-US" sz="2200" dirty="0" err="1">
                <a:effectLst/>
                <a:ea typeface="Calibri" panose="020F0502020204030204" pitchFamily="34" charset="0"/>
                <a:cs typeface="Times New Roman" panose="02020603050405020304" pitchFamily="18" charset="0"/>
              </a:rPr>
              <a:t>S.Ct</a:t>
            </a:r>
            <a:r>
              <a:rPr lang="en-US" sz="2200" dirty="0">
                <a:effectLst/>
                <a:ea typeface="Calibri" panose="020F0502020204030204" pitchFamily="34" charset="0"/>
                <a:cs typeface="Times New Roman" panose="02020603050405020304" pitchFamily="18" charset="0"/>
              </a:rPr>
              <a:t>. (2001); </a:t>
            </a:r>
            <a:r>
              <a:rPr lang="en-US" sz="2200" b="1" i="1" dirty="0">
                <a:effectLst/>
                <a:ea typeface="Calibri" panose="020F0502020204030204" pitchFamily="34" charset="0"/>
                <a:cs typeface="Times New Roman" panose="02020603050405020304" pitchFamily="18" charset="0"/>
              </a:rPr>
              <a:t>Doe v. Samuel Merritt College</a:t>
            </a:r>
            <a:r>
              <a:rPr lang="en-US" sz="2200" i="1" dirty="0">
                <a:effectLst/>
                <a:ea typeface="Calibri" panose="020F0502020204030204" pitchFamily="34" charset="0"/>
                <a:cs typeface="Times New Roman" panose="02020603050405020304" pitchFamily="18" charset="0"/>
              </a:rPr>
              <a:t>,</a:t>
            </a:r>
            <a:r>
              <a:rPr lang="en-US" sz="2200" dirty="0">
                <a:effectLst/>
                <a:ea typeface="Calibri" panose="020F0502020204030204" pitchFamily="34" charset="0"/>
                <a:cs typeface="Times New Roman" panose="02020603050405020304" pitchFamily="18" charset="0"/>
              </a:rPr>
              <a:t> N.D. Cal. (2013).</a:t>
            </a:r>
          </a:p>
          <a:p>
            <a:pPr marL="0" marR="0" lvl="0" indent="0">
              <a:spcBef>
                <a:spcPts val="0"/>
              </a:spcBef>
              <a:spcAft>
                <a:spcPts val="0"/>
              </a:spcAft>
              <a:buNone/>
            </a:pPr>
            <a:endParaRPr lang="en-US" sz="2200" dirty="0">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700" i="1" dirty="0"/>
              <a:t>Paul Grossman, J.D. (now Executive Counsel, AHEAD), “</a:t>
            </a:r>
            <a:r>
              <a:rPr lang="en-US" sz="1700" b="1" i="1" dirty="0"/>
              <a:t>Life After the ADAAA:  Principles of Reasonable Accommodation</a:t>
            </a:r>
            <a:r>
              <a:rPr lang="en-US" sz="1700" i="1" dirty="0"/>
              <a:t>,” Harvard GSE (May 2, 2014). </a:t>
            </a:r>
            <a:endParaRPr lang="en-US" sz="1700" dirty="0">
              <a:effectLst/>
              <a:highlight>
                <a:srgbClr val="FFFF00"/>
              </a:highligh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400" dirty="0">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ea typeface="Calibri" panose="020F0502020204030204" pitchFamily="34" charset="0"/>
            </a:endParaRPr>
          </a:p>
          <a:p>
            <a:pPr marL="0" marR="0">
              <a:spcBef>
                <a:spcPts val="0"/>
              </a:spcBef>
              <a:spcAft>
                <a:spcPts val="0"/>
              </a:spcAft>
            </a:pPr>
            <a:endParaRPr lang="en-US" sz="24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94266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1479-88F7-31D8-077B-34F58AC272B9}"/>
              </a:ext>
            </a:extLst>
          </p:cNvPr>
          <p:cNvSpPr>
            <a:spLocks noGrp="1"/>
          </p:cNvSpPr>
          <p:nvPr>
            <p:ph type="title"/>
          </p:nvPr>
        </p:nvSpPr>
        <p:spPr>
          <a:xfrm>
            <a:off x="254597" y="148950"/>
            <a:ext cx="11682805" cy="1133940"/>
          </a:xfrm>
        </p:spPr>
        <p:txBody>
          <a:bodyPr>
            <a:normAutofit/>
          </a:bodyPr>
          <a:lstStyle/>
          <a:p>
            <a:pPr algn="ctr"/>
            <a:r>
              <a:rPr lang="en-US" sz="4000" b="1" dirty="0">
                <a:solidFill>
                  <a:srgbClr val="002060"/>
                </a:solidFill>
                <a:latin typeface="+mn-lt"/>
              </a:rPr>
              <a:t>Is There Any Limit to the Duty to Accommodate?</a:t>
            </a:r>
          </a:p>
        </p:txBody>
      </p:sp>
      <p:sp>
        <p:nvSpPr>
          <p:cNvPr id="3" name="Content Placeholder 2">
            <a:extLst>
              <a:ext uri="{FF2B5EF4-FFF2-40B4-BE49-F238E27FC236}">
                <a16:creationId xmlns:a16="http://schemas.microsoft.com/office/drawing/2014/main" id="{0AF878DF-D117-B786-E840-524E8B24D0A5}"/>
              </a:ext>
            </a:extLst>
          </p:cNvPr>
          <p:cNvSpPr>
            <a:spLocks noGrp="1"/>
          </p:cNvSpPr>
          <p:nvPr>
            <p:ph idx="1"/>
          </p:nvPr>
        </p:nvSpPr>
        <p:spPr>
          <a:xfrm>
            <a:off x="838199" y="1419367"/>
            <a:ext cx="10515600" cy="5438633"/>
          </a:xfrm>
        </p:spPr>
        <p:txBody>
          <a:bodyPr>
            <a:normAutofit fontScale="55000" lnSpcReduction="20000"/>
          </a:bodyPr>
          <a:lstStyle/>
          <a:p>
            <a:r>
              <a:rPr lang="en-US" sz="3800" dirty="0"/>
              <a:t>Nothing is inherently exempt from the duty to accommodate.  In the proper circumstances, the duty to accommodate may include:</a:t>
            </a:r>
          </a:p>
          <a:p>
            <a:pPr lvl="1"/>
            <a:r>
              <a:rPr lang="en-US" sz="3800" dirty="0"/>
              <a:t>Weekly homework</a:t>
            </a:r>
          </a:p>
          <a:p>
            <a:pPr lvl="1"/>
            <a:r>
              <a:rPr lang="en-US" sz="3800" dirty="0"/>
              <a:t>Papers to be done at home</a:t>
            </a:r>
          </a:p>
          <a:p>
            <a:pPr lvl="1"/>
            <a:r>
              <a:rPr lang="en-US" sz="3800" dirty="0"/>
              <a:t>Internships</a:t>
            </a:r>
          </a:p>
          <a:p>
            <a:pPr lvl="1"/>
            <a:r>
              <a:rPr lang="en-US" sz="3800" dirty="0"/>
              <a:t>Laboratory exercises</a:t>
            </a:r>
          </a:p>
          <a:p>
            <a:pPr marL="571500" lvl="1" indent="0">
              <a:buNone/>
            </a:pPr>
            <a:endParaRPr lang="en-US" sz="3300" dirty="0"/>
          </a:p>
          <a:p>
            <a:r>
              <a:rPr lang="en-US" sz="3800" dirty="0"/>
              <a:t>Based on interactive and diligent consideration of the range of feasible and effective accommodations, different settings may require different accommodations.  For example, accommodated homework deadlines may have to take into account course continuity.</a:t>
            </a:r>
          </a:p>
          <a:p>
            <a:pPr marL="114300" indent="0">
              <a:buNone/>
            </a:pPr>
            <a:endParaRPr lang="en-US" sz="3300" dirty="0"/>
          </a:p>
          <a:p>
            <a:r>
              <a:rPr lang="en-US" sz="3800" dirty="0"/>
              <a:t>No specific accommodation is required that entails a fundamental alteration or an undue burden.  Neither defense is likely to be successful unless the product of a careful diligent consideration process.  </a:t>
            </a:r>
            <a:r>
              <a:rPr lang="en-US" sz="3800" b="1" i="1" dirty="0"/>
              <a:t>Wynne v. Tufts Medical School of Medicine</a:t>
            </a:r>
            <a:r>
              <a:rPr lang="en-US" sz="3800" dirty="0"/>
              <a:t>, 1st Cir (1991).   Undue burden defenses may be based on administrative feasibility or financial cost.  However, financial consideration defenses are almost never successful. </a:t>
            </a:r>
          </a:p>
          <a:p>
            <a:pPr marL="114300" indent="0">
              <a:buNone/>
            </a:pPr>
            <a:r>
              <a:rPr lang="en-US" sz="3800" dirty="0"/>
              <a:t> </a:t>
            </a:r>
            <a:endParaRPr lang="en-US" sz="2600" i="1" dirty="0"/>
          </a:p>
          <a:p>
            <a:pPr marL="457200" lvl="1" indent="0">
              <a:buNone/>
            </a:pPr>
            <a:r>
              <a:rPr lang="en-US" sz="3400" i="1" dirty="0"/>
              <a:t>Paul Grossman, J.D. (now Executive Counsel, AHEAD), “</a:t>
            </a:r>
            <a:r>
              <a:rPr lang="en-US" sz="3400" b="1" i="1" dirty="0"/>
              <a:t>Life After the ADAAA:  Principles of Reasonable Accommodation</a:t>
            </a:r>
            <a:r>
              <a:rPr lang="en-US" sz="3400" i="1" dirty="0"/>
              <a:t>,” Harvard GSE (May 2, 2014).</a:t>
            </a:r>
          </a:p>
        </p:txBody>
      </p:sp>
    </p:spTree>
    <p:extLst>
      <p:ext uri="{BB962C8B-B14F-4D97-AF65-F5344CB8AC3E}">
        <p14:creationId xmlns:p14="http://schemas.microsoft.com/office/powerpoint/2010/main" val="40454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EDD7-8F77-8B4F-91C0-DB9569D28680}"/>
              </a:ext>
            </a:extLst>
          </p:cNvPr>
          <p:cNvSpPr>
            <a:spLocks noGrp="1"/>
          </p:cNvSpPr>
          <p:nvPr>
            <p:ph type="title"/>
          </p:nvPr>
        </p:nvSpPr>
        <p:spPr>
          <a:xfrm>
            <a:off x="838200" y="103119"/>
            <a:ext cx="10515600" cy="1023582"/>
          </a:xfrm>
        </p:spPr>
        <p:txBody>
          <a:bodyPr/>
          <a:lstStyle/>
          <a:p>
            <a:pPr algn="ctr"/>
            <a:r>
              <a:rPr lang="en-US" b="1" dirty="0">
                <a:latin typeface="+mn-lt"/>
              </a:rPr>
              <a:t>Judy Heumann in Memoriam </a:t>
            </a:r>
          </a:p>
        </p:txBody>
      </p:sp>
      <p:sp>
        <p:nvSpPr>
          <p:cNvPr id="3" name="Text Placeholder 2">
            <a:extLst>
              <a:ext uri="{FF2B5EF4-FFF2-40B4-BE49-F238E27FC236}">
                <a16:creationId xmlns:a16="http://schemas.microsoft.com/office/drawing/2014/main" id="{22F1C841-4B74-A842-A66A-248D95355E53}"/>
              </a:ext>
            </a:extLst>
          </p:cNvPr>
          <p:cNvSpPr>
            <a:spLocks noGrp="1"/>
          </p:cNvSpPr>
          <p:nvPr>
            <p:ph type="body" idx="1"/>
          </p:nvPr>
        </p:nvSpPr>
        <p:spPr>
          <a:xfrm>
            <a:off x="5907471" y="1028150"/>
            <a:ext cx="5446329" cy="4704100"/>
          </a:xfrm>
        </p:spPr>
        <p:txBody>
          <a:bodyPr/>
          <a:lstStyle/>
          <a:p>
            <a:pPr marL="114300" indent="0">
              <a:buNone/>
            </a:pPr>
            <a:endParaRPr lang="en-US"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US"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“Part of the problem is that we tend to think that equality is about treating everyone the same, when it’s not. It’s about fairness. It’s about equity of access.” </a:t>
            </a:r>
          </a:p>
          <a:p>
            <a:pPr marL="114300" indent="0">
              <a:buNone/>
            </a:pPr>
            <a:br>
              <a:rPr lang="en-US"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Judith Heumann, </a:t>
            </a:r>
            <a:r>
              <a:rPr lang="en-US" sz="2000" i="1" u="sng"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hlinkClick r:id="rId2"/>
              </a:rPr>
              <a:t>Being Heumann: An Unrepentant Memoir of a Disability Rights Activist</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97E49924-334A-8F7F-10E7-CAFFF2F973A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5000"/>
                    </a14:imgEffect>
                    <a14:imgEffect>
                      <a14:brightnessContrast bright="41000" contrast="-24000"/>
                    </a14:imgEffect>
                  </a14:imgLayer>
                </a14:imgProps>
              </a:ext>
              <a:ext uri="{28A0092B-C50C-407E-A947-70E740481C1C}">
                <a14:useLocalDpi xmlns:a14="http://schemas.microsoft.com/office/drawing/2010/main" val="0"/>
              </a:ext>
            </a:extLst>
          </a:blip>
          <a:srcRect/>
          <a:stretch>
            <a:fillRect/>
          </a:stretch>
        </p:blipFill>
        <p:spPr bwMode="auto">
          <a:xfrm>
            <a:off x="838200" y="1446663"/>
            <a:ext cx="4151244" cy="513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6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134BD-9265-C544-AE06-71DE2A72813F}"/>
              </a:ext>
            </a:extLst>
          </p:cNvPr>
          <p:cNvPicPr>
            <a:picLocks noChangeAspect="1"/>
          </p:cNvPicPr>
          <p:nvPr/>
        </p:nvPicPr>
        <p:blipFill>
          <a:blip r:embed="rId2"/>
          <a:stretch>
            <a:fillRect/>
          </a:stretch>
        </p:blipFill>
        <p:spPr>
          <a:xfrm>
            <a:off x="-105706" y="-5293"/>
            <a:ext cx="12297706" cy="6863293"/>
          </a:xfrm>
          <a:prstGeom prst="rect">
            <a:avLst/>
          </a:prstGeom>
        </p:spPr>
      </p:pic>
      <p:sp>
        <p:nvSpPr>
          <p:cNvPr id="2" name="Slide Number Placeholder 1">
            <a:extLst>
              <a:ext uri="{FF2B5EF4-FFF2-40B4-BE49-F238E27FC236}">
                <a16:creationId xmlns:a16="http://schemas.microsoft.com/office/drawing/2014/main" id="{D52C03F5-7D1B-B74A-9C27-96E6F52CBB8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13C62AA-897D-154E-9EC7-77CCCD18E4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66736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13033</TotalTime>
  <Words>4444</Words>
  <Application>Microsoft Macintosh PowerPoint</Application>
  <PresentationFormat>Widescreen</PresentationFormat>
  <Paragraphs>459</Paragraphs>
  <Slides>51</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2" baseType="lpstr">
      <vt:lpstr>Dotum</vt:lpstr>
      <vt:lpstr>Arial</vt:lpstr>
      <vt:lpstr>Calibri</vt:lpstr>
      <vt:lpstr>Calibri Light</vt:lpstr>
      <vt:lpstr>Menlo</vt:lpstr>
      <vt:lpstr>Roboto</vt:lpstr>
      <vt:lpstr>Symbol</vt:lpstr>
      <vt:lpstr>Times New Roman</vt:lpstr>
      <vt:lpstr>2_Office Theme</vt:lpstr>
      <vt:lpstr>Document</vt:lpstr>
      <vt:lpstr>Worksheet</vt:lpstr>
      <vt:lpstr>Crucial Collaborations:   A Practical Framework to Ensure Access, Equity, and Inclusion for Students with Disabilities</vt:lpstr>
      <vt:lpstr>Land Acknowledgement</vt:lpstr>
      <vt:lpstr>Disability Acknowledgement</vt:lpstr>
      <vt:lpstr>AGENDA </vt:lpstr>
      <vt:lpstr>What is a “reasonable” accommodation?</vt:lpstr>
      <vt:lpstr>“Reasonable Accommodation” Means</vt:lpstr>
      <vt:lpstr>Is There Any Limit to the Duty to Accommodate?</vt:lpstr>
      <vt:lpstr>Judy Heumann in Memoriam </vt:lpstr>
      <vt:lpstr>PowerPoint Presentation</vt:lpstr>
      <vt:lpstr>Post-COVID college students</vt:lpstr>
      <vt:lpstr> College Students:  Mental Health Stats post-Covid </vt:lpstr>
      <vt:lpstr>Anxiety</vt:lpstr>
      <vt:lpstr>PowerPoint Presentation</vt:lpstr>
      <vt:lpstr>PowerPoint Presentation</vt:lpstr>
      <vt:lpstr>Faculty conundrum </vt:lpstr>
      <vt:lpstr>Accommodating Today’s Students</vt:lpstr>
      <vt:lpstr>Accessibility Services Stressors</vt:lpstr>
      <vt:lpstr>Administration Stressors</vt:lpstr>
      <vt:lpstr>Parent Stressors</vt:lpstr>
      <vt:lpstr>Advice for Parent the first year of college for students with anxiety, ADHD, depression, OCD </vt:lpstr>
      <vt:lpstr> How parents can be helpful to their student</vt:lpstr>
      <vt:lpstr>Stakeholder Priorities in the case</vt:lpstr>
      <vt:lpstr>Through what lenses do stakeholders view this case?</vt:lpstr>
      <vt:lpstr>The “Lenses”</vt:lpstr>
      <vt:lpstr>The “Lenses”</vt:lpstr>
      <vt:lpstr>The “Lenses”</vt:lpstr>
      <vt:lpstr>The “Lenses”</vt:lpstr>
      <vt:lpstr>The “Lenses”</vt:lpstr>
      <vt:lpstr>The “Lenses”</vt:lpstr>
      <vt:lpstr>The “Lenses”</vt:lpstr>
      <vt:lpstr>The “Lenses”</vt:lpstr>
      <vt:lpstr>The “Lenses”</vt:lpstr>
      <vt:lpstr>PowerPoint Presentation</vt:lpstr>
      <vt:lpstr>PowerPoint Presentation</vt:lpstr>
      <vt:lpstr>PowerPoint Presentation</vt:lpstr>
      <vt:lpstr>What to look for in this case…</vt:lpstr>
      <vt:lpstr>Stakeholder Priorities in the case</vt:lpstr>
      <vt:lpstr>PowerPoint Presentation</vt:lpstr>
      <vt:lpstr>PowerPoint Presentation</vt:lpstr>
      <vt:lpstr>PowerPoint Presentation</vt:lpstr>
      <vt:lpstr>PowerPoint Presentation</vt:lpstr>
      <vt:lpstr>                                                        Wynne v. Tufts Collaborative Process </vt:lpstr>
      <vt:lpstr>  Possible Case Outcomes </vt:lpstr>
      <vt:lpstr>       What have we learned from this Case?</vt:lpstr>
      <vt:lpstr>Framework uses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berger</dc:creator>
  <cp:lastModifiedBy>Michael Berger</cp:lastModifiedBy>
  <cp:revision>53</cp:revision>
  <dcterms:created xsi:type="dcterms:W3CDTF">2024-02-18T21:13:40Z</dcterms:created>
  <dcterms:modified xsi:type="dcterms:W3CDTF">2024-03-04T16:18:18Z</dcterms:modified>
</cp:coreProperties>
</file>