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67" r:id="rId6"/>
    <p:sldId id="259" r:id="rId7"/>
    <p:sldId id="260" r:id="rId8"/>
    <p:sldId id="261" r:id="rId9"/>
    <p:sldId id="268" r:id="rId10"/>
    <p:sldId id="262" r:id="rId11"/>
    <p:sldId id="269"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F4CAA-7DB8-E115-7707-9CEEBDE71AA1}" v="507" dt="2024-03-18T18:54:02.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2258" y="311202"/>
            <a:ext cx="6046839" cy="4808793"/>
          </a:xfrm>
        </p:spPr>
        <p:txBody>
          <a:bodyPr>
            <a:normAutofit fontScale="90000"/>
          </a:bodyPr>
          <a:lstStyle/>
          <a:p>
            <a:r>
              <a:rPr lang="en-US" b="1" dirty="0">
                <a:ea typeface="+mj-lt"/>
                <a:cs typeface="+mj-lt"/>
              </a:rPr>
              <a:t>Partners in Service</a:t>
            </a:r>
            <a:r>
              <a:rPr lang="en-US" dirty="0">
                <a:ea typeface="+mj-lt"/>
                <a:cs typeface="+mj-lt"/>
              </a:rPr>
              <a:t>: Collaborating to increase access to service opportunities for students with disabilities </a:t>
            </a:r>
            <a:endParaRPr lang="en-US"/>
          </a:p>
        </p:txBody>
      </p:sp>
      <p:sp>
        <p:nvSpPr>
          <p:cNvPr id="3" name="Subtitle 2"/>
          <p:cNvSpPr>
            <a:spLocks noGrp="1"/>
          </p:cNvSpPr>
          <p:nvPr>
            <p:ph type="subTitle" idx="1"/>
          </p:nvPr>
        </p:nvSpPr>
        <p:spPr>
          <a:xfrm>
            <a:off x="7644580" y="5703684"/>
            <a:ext cx="4277033" cy="1016666"/>
          </a:xfrm>
        </p:spPr>
        <p:txBody>
          <a:bodyPr vert="horz" lIns="91440" tIns="45720" rIns="91440" bIns="45720" rtlCol="0" anchor="t">
            <a:normAutofit/>
          </a:bodyPr>
          <a:lstStyle/>
          <a:p>
            <a:pPr algn="r"/>
            <a:r>
              <a:rPr lang="en-US" dirty="0">
                <a:latin typeface="Calibri Light"/>
                <a:cs typeface="Calibri"/>
              </a:rPr>
              <a:t>Ang Upright, MA</a:t>
            </a:r>
            <a:endParaRPr lang="en-US" dirty="0">
              <a:latin typeface="Calibri Light"/>
              <a:cs typeface="Calibri Light"/>
            </a:endParaRPr>
          </a:p>
          <a:p>
            <a:pPr algn="r"/>
            <a:r>
              <a:rPr lang="en-US" dirty="0">
                <a:latin typeface="Calibri Light"/>
                <a:cs typeface="Calibri"/>
              </a:rPr>
              <a:t>Joanna Timmerman, MA</a:t>
            </a:r>
          </a:p>
        </p:txBody>
      </p:sp>
      <p:pic>
        <p:nvPicPr>
          <p:cNvPr id="4" name="Picture 3" descr="A group of people holding a sign&#10;&#10;Description automatically generated">
            <a:extLst>
              <a:ext uri="{FF2B5EF4-FFF2-40B4-BE49-F238E27FC236}">
                <a16:creationId xmlns:a16="http://schemas.microsoft.com/office/drawing/2014/main" id="{70C9461D-5F33-C850-7E91-6F066BF41F58}"/>
              </a:ext>
            </a:extLst>
          </p:cNvPr>
          <p:cNvPicPr>
            <a:picLocks noChangeAspect="1"/>
          </p:cNvPicPr>
          <p:nvPr/>
        </p:nvPicPr>
        <p:blipFill>
          <a:blip r:embed="rId2"/>
          <a:stretch>
            <a:fillRect/>
          </a:stretch>
        </p:blipFill>
        <p:spPr>
          <a:xfrm>
            <a:off x="5531" y="-287594"/>
            <a:ext cx="5900583" cy="785105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DA212-D729-8472-201E-2806FA362F79}"/>
              </a:ext>
            </a:extLst>
          </p:cNvPr>
          <p:cNvSpPr>
            <a:spLocks noGrp="1"/>
          </p:cNvSpPr>
          <p:nvPr>
            <p:ph idx="1"/>
          </p:nvPr>
        </p:nvSpPr>
        <p:spPr>
          <a:xfrm>
            <a:off x="543232" y="891561"/>
            <a:ext cx="5882150" cy="5076467"/>
          </a:xfrm>
        </p:spPr>
        <p:txBody>
          <a:bodyPr vert="horz" lIns="91440" tIns="45720" rIns="91440" bIns="45720" rtlCol="0" anchor="t">
            <a:normAutofit fontScale="92500" lnSpcReduction="10000"/>
          </a:bodyPr>
          <a:lstStyle/>
          <a:p>
            <a:pPr marL="0" indent="0">
              <a:buNone/>
            </a:pPr>
            <a:r>
              <a:rPr lang="en-US" sz="3600" dirty="0">
                <a:latin typeface="Calibri Light"/>
                <a:ea typeface="+mn-lt"/>
                <a:cs typeface="+mn-lt"/>
              </a:rPr>
              <a:t>We are committed to creating inclusive and accessible service experiences. While we included some information in the description of the service projects, if you have additional questions or concerns about accessibility or related accommodations needs, please contact Ang Upright aupright@ursinus.edu. Thank you!</a:t>
            </a:r>
            <a:endParaRPr lang="en-US" sz="3600">
              <a:latin typeface="Calibri Light"/>
              <a:cs typeface="Calibri Light"/>
            </a:endParaRPr>
          </a:p>
        </p:txBody>
      </p:sp>
      <p:pic>
        <p:nvPicPr>
          <p:cNvPr id="6" name="Picture 5" descr="A person painting a wall&#10;&#10;Description automatically generated">
            <a:extLst>
              <a:ext uri="{FF2B5EF4-FFF2-40B4-BE49-F238E27FC236}">
                <a16:creationId xmlns:a16="http://schemas.microsoft.com/office/drawing/2014/main" id="{3352917D-B96A-6F65-397C-97B447D442DE}"/>
              </a:ext>
            </a:extLst>
          </p:cNvPr>
          <p:cNvPicPr>
            <a:picLocks noChangeAspect="1"/>
          </p:cNvPicPr>
          <p:nvPr/>
        </p:nvPicPr>
        <p:blipFill rotWithShape="1">
          <a:blip r:embed="rId2"/>
          <a:srcRect l="10137" t="90" r="11270" b="-279"/>
          <a:stretch/>
        </p:blipFill>
        <p:spPr>
          <a:xfrm>
            <a:off x="6436032" y="1245999"/>
            <a:ext cx="5399554" cy="44314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840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7C9E1-66B7-EFE5-1A5C-82E8C12FD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8020D-C6CF-75A1-C9B6-04F1A285B3B1}"/>
              </a:ext>
            </a:extLst>
          </p:cNvPr>
          <p:cNvSpPr>
            <a:spLocks noGrp="1"/>
          </p:cNvSpPr>
          <p:nvPr>
            <p:ph type="title"/>
          </p:nvPr>
        </p:nvSpPr>
        <p:spPr/>
        <p:txBody>
          <a:bodyPr/>
          <a:lstStyle/>
          <a:p>
            <a:r>
              <a:rPr lang="en-US" dirty="0">
                <a:cs typeface="Calibri Light"/>
              </a:rPr>
              <a:t>Example questions for community partners:</a:t>
            </a:r>
            <a:endParaRPr lang="en-US" dirty="0"/>
          </a:p>
        </p:txBody>
      </p:sp>
      <p:sp>
        <p:nvSpPr>
          <p:cNvPr id="3" name="Content Placeholder 2">
            <a:extLst>
              <a:ext uri="{FF2B5EF4-FFF2-40B4-BE49-F238E27FC236}">
                <a16:creationId xmlns:a16="http://schemas.microsoft.com/office/drawing/2014/main" id="{DBD86C5A-8B9C-17B6-F87B-FEEEEEFDD588}"/>
              </a:ext>
            </a:extLst>
          </p:cNvPr>
          <p:cNvSpPr>
            <a:spLocks noGrp="1"/>
          </p:cNvSpPr>
          <p:nvPr>
            <p:ph idx="1"/>
          </p:nvPr>
        </p:nvSpPr>
        <p:spPr>
          <a:xfrm>
            <a:off x="838200" y="1690432"/>
            <a:ext cx="10515600" cy="4363628"/>
          </a:xfrm>
        </p:spPr>
        <p:txBody>
          <a:bodyPr vert="horz" lIns="91440" tIns="45720" rIns="91440" bIns="45720" rtlCol="0" anchor="t">
            <a:normAutofit lnSpcReduction="10000"/>
          </a:bodyPr>
          <a:lstStyle/>
          <a:p>
            <a:pPr marL="800100" indent="-571500"/>
            <a:r>
              <a:rPr lang="en-US" sz="3600" dirty="0">
                <a:latin typeface="Calibri Light"/>
                <a:ea typeface="Calibri"/>
                <a:cs typeface="Calibri"/>
              </a:rPr>
              <a:t>What is the nature of the service project? </a:t>
            </a:r>
            <a:endParaRPr lang="en-US" sz="3600">
              <a:latin typeface="Calibri Light"/>
              <a:ea typeface="Calibri"/>
              <a:cs typeface="Calibri"/>
            </a:endParaRPr>
          </a:p>
          <a:p>
            <a:pPr marL="1257300" lvl="1">
              <a:buFont typeface="Courier New" panose="020B0604020202020204" pitchFamily="34" charset="0"/>
              <a:buChar char="o"/>
            </a:pPr>
            <a:r>
              <a:rPr lang="en-US" sz="3200" b="1" dirty="0">
                <a:latin typeface="Calibri Light"/>
                <a:ea typeface="Calibri"/>
                <a:cs typeface="Calibri"/>
              </a:rPr>
              <a:t>Location</a:t>
            </a:r>
            <a:r>
              <a:rPr lang="en-US" sz="3200" dirty="0">
                <a:latin typeface="Calibri Light"/>
                <a:ea typeface="Calibri"/>
                <a:cs typeface="Calibri"/>
              </a:rPr>
              <a:t>: indoor / outdoor, inclement weather plan, air conditioning, exposure to allergens (e.g., tree nuts, bees, dust, etc.), wheelchair accessibility</a:t>
            </a:r>
          </a:p>
          <a:p>
            <a:pPr marL="1257300" lvl="1">
              <a:buFont typeface="Courier New" panose="020B0604020202020204" pitchFamily="34" charset="0"/>
              <a:buChar char="o"/>
            </a:pPr>
            <a:r>
              <a:rPr lang="en-US" sz="3200" b="1" dirty="0">
                <a:latin typeface="Calibri Light"/>
                <a:ea typeface="Calibri"/>
                <a:cs typeface="Calibri"/>
              </a:rPr>
              <a:t>On-site resources</a:t>
            </a:r>
            <a:r>
              <a:rPr lang="en-US" sz="3200" dirty="0">
                <a:latin typeface="Calibri Light"/>
                <a:ea typeface="Calibri"/>
                <a:cs typeface="Calibri"/>
              </a:rPr>
              <a:t>: availability of bathrooms (including single use / gender inclusive), water access, number of exits, seating </a:t>
            </a:r>
            <a:r>
              <a:rPr lang="en-US" sz="3200">
                <a:latin typeface="Calibri Light"/>
                <a:ea typeface="Calibri"/>
                <a:cs typeface="Calibri"/>
              </a:rPr>
              <a:t>options</a:t>
            </a:r>
            <a:endParaRPr lang="en-US" sz="3200" dirty="0">
              <a:latin typeface="Calibri Light"/>
              <a:ea typeface="Calibri"/>
              <a:cs typeface="Calibri"/>
            </a:endParaRPr>
          </a:p>
          <a:p>
            <a:pPr marL="1257300" lvl="1">
              <a:buFont typeface="Courier New" panose="020B0604020202020204" pitchFamily="34" charset="0"/>
              <a:buChar char="o"/>
            </a:pPr>
            <a:r>
              <a:rPr lang="en-US" sz="3200" b="1" dirty="0">
                <a:latin typeface="Calibri Light"/>
                <a:ea typeface="Calibri"/>
                <a:cs typeface="Calibri"/>
              </a:rPr>
              <a:t>Instructions</a:t>
            </a:r>
            <a:r>
              <a:rPr lang="en-US" sz="3200" dirty="0">
                <a:latin typeface="Calibri Light"/>
                <a:ea typeface="Calibri"/>
                <a:cs typeface="Calibri"/>
              </a:rPr>
              <a:t>: written versus verbal instructions, availability of preparation ahead of time, who is / how to contact site coordinator</a:t>
            </a:r>
          </a:p>
        </p:txBody>
      </p:sp>
    </p:spTree>
    <p:extLst>
      <p:ext uri="{BB962C8B-B14F-4D97-AF65-F5344CB8AC3E}">
        <p14:creationId xmlns:p14="http://schemas.microsoft.com/office/powerpoint/2010/main" val="84865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C1699-CDAC-0C03-6AC1-654AAA3A73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CEDFD-D148-C26E-B646-AF93D05291C6}"/>
              </a:ext>
            </a:extLst>
          </p:cNvPr>
          <p:cNvSpPr>
            <a:spLocks noGrp="1"/>
          </p:cNvSpPr>
          <p:nvPr>
            <p:ph type="title"/>
          </p:nvPr>
        </p:nvSpPr>
        <p:spPr/>
        <p:txBody>
          <a:bodyPr/>
          <a:lstStyle/>
          <a:p>
            <a:r>
              <a:rPr lang="en-US" dirty="0">
                <a:cs typeface="Calibri Light"/>
              </a:rPr>
              <a:t>What are </a:t>
            </a:r>
            <a:r>
              <a:rPr lang="en-US" b="1" dirty="0">
                <a:cs typeface="Calibri Light"/>
              </a:rPr>
              <a:t>outcomes </a:t>
            </a:r>
            <a:r>
              <a:rPr lang="en-US" dirty="0">
                <a:cs typeface="Calibri Light"/>
              </a:rPr>
              <a:t>of this collaboration?</a:t>
            </a:r>
            <a:endParaRPr lang="en-US">
              <a:cs typeface="Calibri Light" panose="020F0302020204030204"/>
            </a:endParaRPr>
          </a:p>
        </p:txBody>
      </p:sp>
      <p:sp>
        <p:nvSpPr>
          <p:cNvPr id="3" name="Content Placeholder 2">
            <a:extLst>
              <a:ext uri="{FF2B5EF4-FFF2-40B4-BE49-F238E27FC236}">
                <a16:creationId xmlns:a16="http://schemas.microsoft.com/office/drawing/2014/main" id="{36F07AB2-77FC-143E-F254-64D2BB9E57DA}"/>
              </a:ext>
            </a:extLst>
          </p:cNvPr>
          <p:cNvSpPr>
            <a:spLocks noGrp="1"/>
          </p:cNvSpPr>
          <p:nvPr>
            <p:ph idx="1"/>
          </p:nvPr>
        </p:nvSpPr>
        <p:spPr>
          <a:xfrm>
            <a:off x="285135" y="1690432"/>
            <a:ext cx="7516762" cy="4351338"/>
          </a:xfrm>
        </p:spPr>
        <p:txBody>
          <a:bodyPr vert="horz" lIns="91440" tIns="45720" rIns="91440" bIns="45720" rtlCol="0" anchor="t">
            <a:normAutofit lnSpcReduction="10000"/>
          </a:bodyPr>
          <a:lstStyle/>
          <a:p>
            <a:pPr marL="800100" indent="-571500"/>
            <a:r>
              <a:rPr lang="en-US" sz="3600" dirty="0">
                <a:latin typeface="Calibri Light"/>
                <a:ea typeface="+mn-lt"/>
                <a:cs typeface="+mn-lt"/>
              </a:rPr>
              <a:t>Integration of service and disability advocacy (e.g., volunteering with therapy dogs, mentoring adolescents with disabilities, etc.)</a:t>
            </a:r>
          </a:p>
          <a:p>
            <a:pPr marL="800100" indent="-571500"/>
            <a:r>
              <a:rPr lang="en-US" sz="3600" dirty="0">
                <a:latin typeface="Calibri Light"/>
                <a:cs typeface="Calibri"/>
              </a:rPr>
              <a:t>Increased involvement by first year students</a:t>
            </a:r>
          </a:p>
          <a:p>
            <a:pPr marL="1257300" lvl="1">
              <a:buFont typeface="Courier New" panose="020B0604020202020204" pitchFamily="34" charset="0"/>
              <a:buChar char="o"/>
            </a:pPr>
            <a:r>
              <a:rPr lang="en-US" sz="3200" dirty="0">
                <a:latin typeface="Calibri Light"/>
                <a:cs typeface="Calibri"/>
              </a:rPr>
              <a:t>Long-term service projects</a:t>
            </a:r>
          </a:p>
          <a:p>
            <a:pPr marL="1257300" lvl="1">
              <a:buFont typeface="Courier New" panose="020B0604020202020204" pitchFamily="34" charset="0"/>
              <a:buChar char="o"/>
            </a:pPr>
            <a:r>
              <a:rPr lang="en-US" sz="3200" dirty="0">
                <a:latin typeface="Calibri Light"/>
                <a:cs typeface="Calibri"/>
              </a:rPr>
              <a:t>Days of service (Orientation, MLK week)</a:t>
            </a:r>
          </a:p>
        </p:txBody>
      </p:sp>
      <p:pic>
        <p:nvPicPr>
          <p:cNvPr id="4" name="Picture 3" descr="A group of people standing around a table with clothes&#10;&#10;Description automatically generated">
            <a:extLst>
              <a:ext uri="{FF2B5EF4-FFF2-40B4-BE49-F238E27FC236}">
                <a16:creationId xmlns:a16="http://schemas.microsoft.com/office/drawing/2014/main" id="{CE7DBCC6-40B8-20D0-9028-4DE58A86FA50}"/>
              </a:ext>
            </a:extLst>
          </p:cNvPr>
          <p:cNvPicPr>
            <a:picLocks noChangeAspect="1"/>
          </p:cNvPicPr>
          <p:nvPr/>
        </p:nvPicPr>
        <p:blipFill rotWithShape="1">
          <a:blip r:embed="rId2"/>
          <a:srcRect l="7189" r="29630" b="298"/>
          <a:stretch/>
        </p:blipFill>
        <p:spPr>
          <a:xfrm>
            <a:off x="8319286" y="1826342"/>
            <a:ext cx="3558030" cy="41025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852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8270-2021-5FB3-2D05-D02D6B138D52}"/>
              </a:ext>
            </a:extLst>
          </p:cNvPr>
          <p:cNvSpPr>
            <a:spLocks noGrp="1"/>
          </p:cNvSpPr>
          <p:nvPr>
            <p:ph type="title"/>
          </p:nvPr>
        </p:nvSpPr>
        <p:spPr/>
        <p:txBody>
          <a:bodyPr/>
          <a:lstStyle/>
          <a:p>
            <a:r>
              <a:rPr lang="en-US" dirty="0">
                <a:cs typeface="Calibri Light"/>
              </a:rPr>
              <a:t>How can </a:t>
            </a:r>
            <a:r>
              <a:rPr lang="en-US" b="1" dirty="0">
                <a:cs typeface="Calibri Light"/>
              </a:rPr>
              <a:t>YOU </a:t>
            </a:r>
            <a:r>
              <a:rPr lang="en-US" dirty="0">
                <a:cs typeface="Calibri Light"/>
              </a:rPr>
              <a:t>do this at your institution?</a:t>
            </a:r>
            <a:endParaRPr lang="en-US" dirty="0"/>
          </a:p>
        </p:txBody>
      </p:sp>
      <p:sp>
        <p:nvSpPr>
          <p:cNvPr id="3" name="Content Placeholder 2">
            <a:extLst>
              <a:ext uri="{FF2B5EF4-FFF2-40B4-BE49-F238E27FC236}">
                <a16:creationId xmlns:a16="http://schemas.microsoft.com/office/drawing/2014/main" id="{61E631D9-7E95-2B88-8128-AAA858E492A5}"/>
              </a:ext>
            </a:extLst>
          </p:cNvPr>
          <p:cNvSpPr>
            <a:spLocks noGrp="1"/>
          </p:cNvSpPr>
          <p:nvPr>
            <p:ph idx="1"/>
          </p:nvPr>
        </p:nvSpPr>
        <p:spPr/>
        <p:txBody>
          <a:bodyPr vert="horz" lIns="91440" tIns="45720" rIns="91440" bIns="45720" rtlCol="0" anchor="t">
            <a:noAutofit/>
          </a:bodyPr>
          <a:lstStyle/>
          <a:p>
            <a:r>
              <a:rPr lang="en-US" sz="3600" dirty="0">
                <a:latin typeface="Calibri Light"/>
                <a:cs typeface="Calibri"/>
              </a:rPr>
              <a:t>Review the information of your "UCARE" office (mission statement, service sites, etc.)</a:t>
            </a:r>
          </a:p>
          <a:p>
            <a:r>
              <a:rPr lang="en-US" sz="3600" dirty="0">
                <a:latin typeface="Calibri Light"/>
                <a:cs typeface="Calibri"/>
              </a:rPr>
              <a:t>Talk to your students (what matters to them, any observed barriers, etc.)</a:t>
            </a:r>
          </a:p>
          <a:p>
            <a:r>
              <a:rPr lang="en-US" sz="3600" dirty="0">
                <a:latin typeface="Calibri Light"/>
                <a:cs typeface="Calibri"/>
              </a:rPr>
              <a:t>Contact your colleagues &amp; share at least one strategy</a:t>
            </a:r>
          </a:p>
          <a:p>
            <a:pPr lvl="1">
              <a:buFont typeface="Courier New" panose="020B0604020202020204" pitchFamily="34" charset="0"/>
              <a:buChar char="o"/>
            </a:pPr>
            <a:r>
              <a:rPr lang="en-US" sz="3200" dirty="0">
                <a:latin typeface="Calibri Light"/>
                <a:cs typeface="Calibri"/>
              </a:rPr>
              <a:t>Tobin's "Plus One" method</a:t>
            </a:r>
          </a:p>
          <a:p>
            <a:r>
              <a:rPr lang="en-US" sz="3600" dirty="0">
                <a:latin typeface="Calibri Light"/>
                <a:cs typeface="Calibri"/>
              </a:rPr>
              <a:t>Share successes!</a:t>
            </a:r>
          </a:p>
        </p:txBody>
      </p:sp>
    </p:spTree>
    <p:extLst>
      <p:ext uri="{BB962C8B-B14F-4D97-AF65-F5344CB8AC3E}">
        <p14:creationId xmlns:p14="http://schemas.microsoft.com/office/powerpoint/2010/main" val="1929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609E-663E-5562-AA4A-A62BDC54BD58}"/>
              </a:ext>
            </a:extLst>
          </p:cNvPr>
          <p:cNvSpPr>
            <a:spLocks noGrp="1"/>
          </p:cNvSpPr>
          <p:nvPr>
            <p:ph type="title"/>
          </p:nvPr>
        </p:nvSpPr>
        <p:spPr/>
        <p:txBody>
          <a:bodyPr/>
          <a:lstStyle/>
          <a:p>
            <a:pPr algn="ctr"/>
            <a:r>
              <a:rPr lang="en-US" dirty="0">
                <a:cs typeface="Calibri Light"/>
              </a:rPr>
              <a:t>What are your key takeaways? Questions?</a:t>
            </a:r>
          </a:p>
        </p:txBody>
      </p:sp>
      <p:pic>
        <p:nvPicPr>
          <p:cNvPr id="3" name="Picture 2" descr="A couple of people in a garden&#10;&#10;Description automatically generated">
            <a:extLst>
              <a:ext uri="{FF2B5EF4-FFF2-40B4-BE49-F238E27FC236}">
                <a16:creationId xmlns:a16="http://schemas.microsoft.com/office/drawing/2014/main" id="{E3880E95-1297-1421-CF7B-4933C0A30B90}"/>
              </a:ext>
            </a:extLst>
          </p:cNvPr>
          <p:cNvPicPr>
            <a:picLocks noChangeAspect="1"/>
          </p:cNvPicPr>
          <p:nvPr/>
        </p:nvPicPr>
        <p:blipFill rotWithShape="1">
          <a:blip r:embed="rId2"/>
          <a:srcRect t="27962" b="9005"/>
          <a:stretch/>
        </p:blipFill>
        <p:spPr>
          <a:xfrm>
            <a:off x="0" y="1904466"/>
            <a:ext cx="12265741" cy="4953684"/>
          </a:xfrm>
          <a:prstGeom prst="rect">
            <a:avLst/>
          </a:prstGeom>
        </p:spPr>
      </p:pic>
    </p:spTree>
    <p:extLst>
      <p:ext uri="{BB962C8B-B14F-4D97-AF65-F5344CB8AC3E}">
        <p14:creationId xmlns:p14="http://schemas.microsoft.com/office/powerpoint/2010/main" val="196958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7C81-05AD-C268-E269-F16E0FC17E74}"/>
              </a:ext>
            </a:extLst>
          </p:cNvPr>
          <p:cNvSpPr>
            <a:spLocks noGrp="1"/>
          </p:cNvSpPr>
          <p:nvPr>
            <p:ph type="title"/>
          </p:nvPr>
        </p:nvSpPr>
        <p:spPr>
          <a:xfrm>
            <a:off x="838200" y="143899"/>
            <a:ext cx="10515600" cy="1325563"/>
          </a:xfrm>
        </p:spPr>
        <p:txBody>
          <a:bodyPr/>
          <a:lstStyle/>
          <a:p>
            <a:pPr algn="ctr"/>
            <a:r>
              <a:rPr lang="en-US" dirty="0">
                <a:cs typeface="Calibri Light"/>
              </a:rPr>
              <a:t>PRESENTER INFORMATION</a:t>
            </a:r>
            <a:endParaRPr lang="en-US" dirty="0"/>
          </a:p>
        </p:txBody>
      </p:sp>
      <p:sp>
        <p:nvSpPr>
          <p:cNvPr id="3" name="Content Placeholder 2">
            <a:extLst>
              <a:ext uri="{FF2B5EF4-FFF2-40B4-BE49-F238E27FC236}">
                <a16:creationId xmlns:a16="http://schemas.microsoft.com/office/drawing/2014/main" id="{A1829EC8-9B1C-E015-8F0E-DF3D60BDE1FE}"/>
              </a:ext>
            </a:extLst>
          </p:cNvPr>
          <p:cNvSpPr>
            <a:spLocks noGrp="1"/>
          </p:cNvSpPr>
          <p:nvPr>
            <p:ph idx="1"/>
          </p:nvPr>
        </p:nvSpPr>
        <p:spPr>
          <a:xfrm>
            <a:off x="629265" y="5021109"/>
            <a:ext cx="4554794" cy="1610597"/>
          </a:xfrm>
        </p:spPr>
        <p:txBody>
          <a:bodyPr vert="horz" lIns="91440" tIns="45720" rIns="91440" bIns="45720" rtlCol="0" anchor="t">
            <a:normAutofit/>
          </a:bodyPr>
          <a:lstStyle/>
          <a:p>
            <a:pPr marL="0" indent="0">
              <a:buNone/>
            </a:pPr>
            <a:r>
              <a:rPr lang="en-US" b="1" dirty="0">
                <a:latin typeface="Calibri Light"/>
                <a:cs typeface="Calibri" panose="020F0502020204030204"/>
              </a:rPr>
              <a:t>Ang Upright, MA (she/her)</a:t>
            </a:r>
            <a:endParaRPr lang="en-US" b="1">
              <a:latin typeface="Calibri Light"/>
              <a:cs typeface="Calibri"/>
            </a:endParaRPr>
          </a:p>
          <a:p>
            <a:pPr marL="0" indent="0">
              <a:buNone/>
            </a:pPr>
            <a:r>
              <a:rPr lang="en-US" dirty="0">
                <a:latin typeface="Calibri Light"/>
                <a:cs typeface="Calibri" panose="020F0502020204030204"/>
              </a:rPr>
              <a:t>Associate Director of UCARE</a:t>
            </a:r>
          </a:p>
          <a:p>
            <a:pPr marL="0" indent="0">
              <a:buNone/>
            </a:pPr>
            <a:r>
              <a:rPr lang="en-US" dirty="0">
                <a:latin typeface="Calibri Light"/>
                <a:cs typeface="Calibri" panose="020F0502020204030204"/>
              </a:rPr>
              <a:t>aupright@ursinus.edu</a:t>
            </a:r>
          </a:p>
        </p:txBody>
      </p:sp>
      <p:pic>
        <p:nvPicPr>
          <p:cNvPr id="4" name="Picture 3" descr="A person smiling at camera&#10;&#10;Description automatically generated">
            <a:extLst>
              <a:ext uri="{FF2B5EF4-FFF2-40B4-BE49-F238E27FC236}">
                <a16:creationId xmlns:a16="http://schemas.microsoft.com/office/drawing/2014/main" id="{D34B6E94-1A2B-B2E7-B6FA-9BDE00F27810}"/>
              </a:ext>
            </a:extLst>
          </p:cNvPr>
          <p:cNvPicPr>
            <a:picLocks noChangeAspect="1"/>
          </p:cNvPicPr>
          <p:nvPr/>
        </p:nvPicPr>
        <p:blipFill>
          <a:blip r:embed="rId2"/>
          <a:stretch>
            <a:fillRect/>
          </a:stretch>
        </p:blipFill>
        <p:spPr>
          <a:xfrm>
            <a:off x="1563044" y="1469922"/>
            <a:ext cx="2257074" cy="33773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a:extLst>
              <a:ext uri="{FF2B5EF4-FFF2-40B4-BE49-F238E27FC236}">
                <a16:creationId xmlns:a16="http://schemas.microsoft.com/office/drawing/2014/main" id="{A35FE08E-A95C-688C-9B71-B65A68F517B0}"/>
              </a:ext>
            </a:extLst>
          </p:cNvPr>
          <p:cNvSpPr txBox="1">
            <a:spLocks/>
          </p:cNvSpPr>
          <p:nvPr/>
        </p:nvSpPr>
        <p:spPr>
          <a:xfrm>
            <a:off x="6091084" y="5026025"/>
            <a:ext cx="5820697" cy="16105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dirty="0">
                <a:latin typeface="Calibri Light"/>
                <a:cs typeface="Calibri"/>
              </a:rPr>
              <a:t>Joanna Timmerman, MA (she/her)</a:t>
            </a:r>
          </a:p>
          <a:p>
            <a:pPr marL="0" indent="0" algn="r">
              <a:buNone/>
            </a:pPr>
            <a:r>
              <a:rPr lang="en-US" dirty="0">
                <a:latin typeface="Calibri Light"/>
                <a:cs typeface="Calibri" panose="020F0502020204030204"/>
              </a:rPr>
              <a:t>Interim Director of Disability &amp; Access</a:t>
            </a:r>
          </a:p>
          <a:p>
            <a:pPr marL="0" indent="0" algn="r">
              <a:buFont typeface="Arial" panose="020B0604020202020204" pitchFamily="34" charset="0"/>
              <a:buNone/>
            </a:pPr>
            <a:r>
              <a:rPr lang="en-US" dirty="0">
                <a:latin typeface="Calibri Light"/>
                <a:cs typeface="Calibri" panose="020F0502020204030204"/>
              </a:rPr>
              <a:t>jtimmerman@ursinus.edu</a:t>
            </a:r>
          </a:p>
        </p:txBody>
      </p:sp>
      <p:pic>
        <p:nvPicPr>
          <p:cNvPr id="7" name="Picture 6" descr="A person smiling in front of a wall&#10;&#10;Description automatically generated">
            <a:extLst>
              <a:ext uri="{FF2B5EF4-FFF2-40B4-BE49-F238E27FC236}">
                <a16:creationId xmlns:a16="http://schemas.microsoft.com/office/drawing/2014/main" id="{3902B5EA-CC9A-FFEB-7F28-85B3A6AC5A64}"/>
              </a:ext>
            </a:extLst>
          </p:cNvPr>
          <p:cNvPicPr>
            <a:picLocks noChangeAspect="1"/>
          </p:cNvPicPr>
          <p:nvPr/>
        </p:nvPicPr>
        <p:blipFill rotWithShape="1">
          <a:blip r:embed="rId3"/>
          <a:srcRect l="47467" r="3467" b="364"/>
          <a:stretch/>
        </p:blipFill>
        <p:spPr>
          <a:xfrm>
            <a:off x="8371882" y="1469921"/>
            <a:ext cx="2263941" cy="33651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078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53C6-FF26-35D3-44F9-DF2A4CF214A2}"/>
              </a:ext>
            </a:extLst>
          </p:cNvPr>
          <p:cNvSpPr>
            <a:spLocks noGrp="1"/>
          </p:cNvSpPr>
          <p:nvPr>
            <p:ph type="title"/>
          </p:nvPr>
        </p:nvSpPr>
        <p:spPr>
          <a:xfrm>
            <a:off x="838200" y="1717060"/>
            <a:ext cx="10515600" cy="3414917"/>
          </a:xfrm>
        </p:spPr>
        <p:txBody>
          <a:bodyPr vert="horz" lIns="91440" tIns="45720" rIns="91440" bIns="45720" rtlCol="0" anchor="ctr">
            <a:noAutofit/>
          </a:bodyPr>
          <a:lstStyle/>
          <a:p>
            <a:r>
              <a:rPr lang="en-US" sz="5400" dirty="0">
                <a:cs typeface="Calibri Light"/>
              </a:rPr>
              <a:t>Have you had any encounters with your institution's service / civic engagement office? Why or why not?</a:t>
            </a:r>
          </a:p>
        </p:txBody>
      </p:sp>
    </p:spTree>
    <p:extLst>
      <p:ext uri="{BB962C8B-B14F-4D97-AF65-F5344CB8AC3E}">
        <p14:creationId xmlns:p14="http://schemas.microsoft.com/office/powerpoint/2010/main" val="286911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0DF9-1B8A-3928-464F-C1CE605A3EAD}"/>
              </a:ext>
            </a:extLst>
          </p:cNvPr>
          <p:cNvSpPr>
            <a:spLocks noGrp="1"/>
          </p:cNvSpPr>
          <p:nvPr>
            <p:ph type="title"/>
          </p:nvPr>
        </p:nvSpPr>
        <p:spPr/>
        <p:txBody>
          <a:bodyPr/>
          <a:lstStyle/>
          <a:p>
            <a:r>
              <a:rPr lang="en-US" dirty="0">
                <a:cs typeface="Calibri Light"/>
              </a:rPr>
              <a:t>What is </a:t>
            </a:r>
            <a:r>
              <a:rPr lang="en-US" b="1" dirty="0">
                <a:cs typeface="Calibri Light"/>
              </a:rPr>
              <a:t>UCARE</a:t>
            </a:r>
            <a:r>
              <a:rPr lang="en-US" dirty="0">
                <a:cs typeface="Calibri Light"/>
              </a:rPr>
              <a:t>?</a:t>
            </a:r>
            <a:endParaRPr lang="en-US" dirty="0"/>
          </a:p>
        </p:txBody>
      </p:sp>
      <p:sp>
        <p:nvSpPr>
          <p:cNvPr id="3" name="Content Placeholder 2">
            <a:extLst>
              <a:ext uri="{FF2B5EF4-FFF2-40B4-BE49-F238E27FC236}">
                <a16:creationId xmlns:a16="http://schemas.microsoft.com/office/drawing/2014/main" id="{F97F51E3-FA76-3FA2-1E0F-C0CC3EA3C0A8}"/>
              </a:ext>
            </a:extLst>
          </p:cNvPr>
          <p:cNvSpPr>
            <a:spLocks noGrp="1"/>
          </p:cNvSpPr>
          <p:nvPr>
            <p:ph idx="1"/>
          </p:nvPr>
        </p:nvSpPr>
        <p:spPr/>
        <p:txBody>
          <a:bodyPr vert="horz" lIns="91440" tIns="45720" rIns="91440" bIns="45720" rtlCol="0" anchor="t">
            <a:normAutofit/>
          </a:bodyPr>
          <a:lstStyle/>
          <a:p>
            <a:pPr indent="0">
              <a:buNone/>
            </a:pPr>
            <a:r>
              <a:rPr lang="en-US" sz="3600" dirty="0">
                <a:latin typeface="Calibri Light"/>
                <a:ea typeface="+mn-lt"/>
                <a:cs typeface="+mn-lt"/>
              </a:rPr>
              <a:t>The Ursinus Center for Advocacy, Responsibility and Engagement (UCARE) serves as the hub for community engagement and social advocacy at Ursinus College. UCARE’s goal is to help Ursinus College students develop as thoughtful and responsible civic leaders, attuned to the context, strengths, and needs of the communities in which they serve. </a:t>
            </a:r>
            <a:endParaRPr lang="en-US" sz="3600">
              <a:latin typeface="Calibri Light"/>
              <a:cs typeface="Calibri" panose="020F0502020204030204"/>
            </a:endParaRPr>
          </a:p>
        </p:txBody>
      </p:sp>
    </p:spTree>
    <p:extLst>
      <p:ext uri="{BB962C8B-B14F-4D97-AF65-F5344CB8AC3E}">
        <p14:creationId xmlns:p14="http://schemas.microsoft.com/office/powerpoint/2010/main" val="32871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0DF9-1B8A-3928-464F-C1CE605A3EAD}"/>
              </a:ext>
            </a:extLst>
          </p:cNvPr>
          <p:cNvSpPr>
            <a:spLocks noGrp="1"/>
          </p:cNvSpPr>
          <p:nvPr>
            <p:ph type="title"/>
          </p:nvPr>
        </p:nvSpPr>
        <p:spPr/>
        <p:txBody>
          <a:bodyPr>
            <a:normAutofit/>
          </a:bodyPr>
          <a:lstStyle/>
          <a:p>
            <a:r>
              <a:rPr lang="en-US" sz="6000" dirty="0">
                <a:cs typeface="Calibri Light"/>
              </a:rPr>
              <a:t>Pre-flection</a:t>
            </a:r>
            <a:endParaRPr lang="en-US" sz="6000">
              <a:ea typeface="Calibri Light"/>
              <a:cs typeface="Calibri Light"/>
            </a:endParaRPr>
          </a:p>
        </p:txBody>
      </p:sp>
      <p:pic>
        <p:nvPicPr>
          <p:cNvPr id="5" name="Picture 4" descr="Close-up of person in sweater with lap blanket holding hot chocolate in blue mug">
            <a:extLst>
              <a:ext uri="{FF2B5EF4-FFF2-40B4-BE49-F238E27FC236}">
                <a16:creationId xmlns:a16="http://schemas.microsoft.com/office/drawing/2014/main" id="{BDA68164-4457-7E86-45EF-73D7C8F5FD67}"/>
              </a:ext>
            </a:extLst>
          </p:cNvPr>
          <p:cNvPicPr>
            <a:picLocks noChangeAspect="1"/>
          </p:cNvPicPr>
          <p:nvPr/>
        </p:nvPicPr>
        <p:blipFill>
          <a:blip r:embed="rId2"/>
          <a:stretch>
            <a:fillRect/>
          </a:stretch>
        </p:blipFill>
        <p:spPr>
          <a:xfrm>
            <a:off x="2446421" y="1891631"/>
            <a:ext cx="6697579" cy="44650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996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7D4BC-AB2D-7D76-B27E-18D5216F6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7DFCC-54C2-77FA-9C7A-C17EEDD87F8F}"/>
              </a:ext>
            </a:extLst>
          </p:cNvPr>
          <p:cNvSpPr>
            <a:spLocks noGrp="1"/>
          </p:cNvSpPr>
          <p:nvPr>
            <p:ph type="title"/>
          </p:nvPr>
        </p:nvSpPr>
        <p:spPr/>
        <p:txBody>
          <a:bodyPr/>
          <a:lstStyle/>
          <a:p>
            <a:r>
              <a:rPr lang="en-US" b="1" dirty="0">
                <a:cs typeface="Calibri Light"/>
              </a:rPr>
              <a:t>How </a:t>
            </a:r>
            <a:r>
              <a:rPr lang="en-US" dirty="0">
                <a:cs typeface="Calibri Light"/>
              </a:rPr>
              <a:t>did we become connected?</a:t>
            </a:r>
            <a:endParaRPr lang="en-US" dirty="0"/>
          </a:p>
        </p:txBody>
      </p:sp>
      <p:sp>
        <p:nvSpPr>
          <p:cNvPr id="3" name="Content Placeholder 2">
            <a:extLst>
              <a:ext uri="{FF2B5EF4-FFF2-40B4-BE49-F238E27FC236}">
                <a16:creationId xmlns:a16="http://schemas.microsoft.com/office/drawing/2014/main" id="{CC17769D-1DE4-1B23-78D5-36CAC114FDC4}"/>
              </a:ext>
            </a:extLst>
          </p:cNvPr>
          <p:cNvSpPr>
            <a:spLocks noGrp="1"/>
          </p:cNvSpPr>
          <p:nvPr>
            <p:ph idx="1"/>
          </p:nvPr>
        </p:nvSpPr>
        <p:spPr>
          <a:xfrm>
            <a:off x="272845" y="1604399"/>
            <a:ext cx="6877664" cy="4953563"/>
          </a:xfrm>
        </p:spPr>
        <p:txBody>
          <a:bodyPr vert="horz" lIns="91440" tIns="45720" rIns="91440" bIns="45720" rtlCol="0" anchor="t">
            <a:normAutofit/>
          </a:bodyPr>
          <a:lstStyle/>
          <a:p>
            <a:pPr marL="800100" indent="-571500"/>
            <a:r>
              <a:rPr lang="en-US" sz="3600" dirty="0">
                <a:latin typeface="Calibri Light"/>
                <a:cs typeface="Calibri" panose="020F0502020204030204"/>
              </a:rPr>
              <a:t>Division of Inclusion &amp; Community Engagement</a:t>
            </a:r>
          </a:p>
          <a:p>
            <a:pPr marL="800100" indent="-571500"/>
            <a:r>
              <a:rPr lang="en-US" sz="3600" dirty="0">
                <a:latin typeface="Calibri Light"/>
                <a:cs typeface="Calibri" panose="020F0502020204030204"/>
              </a:rPr>
              <a:t>Friendship!</a:t>
            </a:r>
          </a:p>
          <a:p>
            <a:pPr marL="800100" indent="-571500"/>
            <a:r>
              <a:rPr lang="en-US" sz="3600" dirty="0">
                <a:latin typeface="Calibri Light"/>
                <a:cs typeface="Calibri" panose="020F0502020204030204"/>
              </a:rPr>
              <a:t>Continued education around &amp; use of the Social Model of Disability</a:t>
            </a:r>
          </a:p>
          <a:p>
            <a:pPr marL="800100" indent="-571500"/>
            <a:r>
              <a:rPr lang="en-US" sz="3600" dirty="0">
                <a:latin typeface="Calibri Light"/>
                <a:cs typeface="Calibri" panose="020F0502020204030204"/>
              </a:rPr>
              <a:t>UCARE philosophy grounded in justice &amp; advocacy</a:t>
            </a:r>
          </a:p>
        </p:txBody>
      </p:sp>
      <p:pic>
        <p:nvPicPr>
          <p:cNvPr id="4" name="Picture 3" descr="A person holding a shirt in a store&#10;&#10;Description automatically generated">
            <a:extLst>
              <a:ext uri="{FF2B5EF4-FFF2-40B4-BE49-F238E27FC236}">
                <a16:creationId xmlns:a16="http://schemas.microsoft.com/office/drawing/2014/main" id="{669664B7-9BD8-FEA3-8353-3E1B32CDDE11}"/>
              </a:ext>
            </a:extLst>
          </p:cNvPr>
          <p:cNvPicPr>
            <a:picLocks noChangeAspect="1"/>
          </p:cNvPicPr>
          <p:nvPr/>
        </p:nvPicPr>
        <p:blipFill rotWithShape="1">
          <a:blip r:embed="rId2"/>
          <a:srcRect l="18145" t="12381" r="7863" b="-318"/>
          <a:stretch/>
        </p:blipFill>
        <p:spPr>
          <a:xfrm>
            <a:off x="7337322" y="2066674"/>
            <a:ext cx="4510553" cy="34118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82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DE837-2149-CB5A-B41C-5179EE0B2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81ABB-F1B5-D47F-CEFB-7923BD512647}"/>
              </a:ext>
            </a:extLst>
          </p:cNvPr>
          <p:cNvSpPr>
            <a:spLocks noGrp="1"/>
          </p:cNvSpPr>
          <p:nvPr>
            <p:ph type="title"/>
          </p:nvPr>
        </p:nvSpPr>
        <p:spPr/>
        <p:txBody>
          <a:bodyPr/>
          <a:lstStyle/>
          <a:p>
            <a:r>
              <a:rPr lang="en-US" b="1" dirty="0">
                <a:cs typeface="Calibri Light"/>
              </a:rPr>
              <a:t>Why </a:t>
            </a:r>
            <a:r>
              <a:rPr lang="en-US" dirty="0">
                <a:cs typeface="Calibri Light"/>
              </a:rPr>
              <a:t>is our connection important?</a:t>
            </a:r>
            <a:endParaRPr lang="en-US" dirty="0"/>
          </a:p>
        </p:txBody>
      </p:sp>
      <p:sp>
        <p:nvSpPr>
          <p:cNvPr id="3" name="Content Placeholder 2">
            <a:extLst>
              <a:ext uri="{FF2B5EF4-FFF2-40B4-BE49-F238E27FC236}">
                <a16:creationId xmlns:a16="http://schemas.microsoft.com/office/drawing/2014/main" id="{30BE46F2-5C47-19AA-C003-335545B885B4}"/>
              </a:ext>
            </a:extLst>
          </p:cNvPr>
          <p:cNvSpPr>
            <a:spLocks noGrp="1"/>
          </p:cNvSpPr>
          <p:nvPr>
            <p:ph idx="1"/>
          </p:nvPr>
        </p:nvSpPr>
        <p:spPr>
          <a:xfrm>
            <a:off x="838200" y="1690432"/>
            <a:ext cx="10515600" cy="4363628"/>
          </a:xfrm>
        </p:spPr>
        <p:txBody>
          <a:bodyPr vert="horz" lIns="91440" tIns="45720" rIns="91440" bIns="45720" rtlCol="0" anchor="t">
            <a:normAutofit/>
          </a:bodyPr>
          <a:lstStyle/>
          <a:p>
            <a:pPr marL="800100" indent="-571500"/>
            <a:r>
              <a:rPr lang="en-US" sz="3600" dirty="0">
                <a:latin typeface="Calibri Light"/>
                <a:cs typeface="Calibri" panose="020F0502020204030204"/>
              </a:rPr>
              <a:t>Accessibility &amp; inclusion is everyone's job</a:t>
            </a:r>
          </a:p>
          <a:p>
            <a:pPr marL="800100" indent="-571500"/>
            <a:r>
              <a:rPr lang="en-US" sz="3600" dirty="0">
                <a:latin typeface="Calibri Light"/>
                <a:cs typeface="Calibri" panose="020F0502020204030204"/>
              </a:rPr>
              <a:t>Lack of clarity around obligation for accommodations in extra-curricular opportunities </a:t>
            </a:r>
            <a:r>
              <a:rPr lang="en-US" dirty="0">
                <a:latin typeface="Calibri Light"/>
                <a:cs typeface="Calibri" panose="020F0502020204030204"/>
              </a:rPr>
              <a:t>(</a:t>
            </a:r>
            <a:r>
              <a:rPr lang="en-US" dirty="0">
                <a:latin typeface="Calibri Light"/>
                <a:ea typeface="+mn-lt"/>
                <a:cs typeface="+mn-lt"/>
              </a:rPr>
              <a:t>Szucs &amp; Harpur, 2023)</a:t>
            </a:r>
          </a:p>
          <a:p>
            <a:pPr marL="800100" indent="-571500"/>
            <a:r>
              <a:rPr lang="en-US" sz="3600" dirty="0">
                <a:latin typeface="Calibri Light"/>
                <a:ea typeface="+mn-lt"/>
                <a:cs typeface="+mn-lt"/>
              </a:rPr>
              <a:t>Importance of civic engagement and service in college for leadership development, community involvement, and daily well-being </a:t>
            </a:r>
            <a:r>
              <a:rPr lang="en-US" dirty="0">
                <a:latin typeface="Calibri Light"/>
                <a:ea typeface="+mn-lt"/>
                <a:cs typeface="+mn-lt"/>
              </a:rPr>
              <a:t>(Myers et al, 2018; Manning-Ouellette &amp; Hemer, 2019; Wray-Lake et al, 2017)</a:t>
            </a:r>
          </a:p>
        </p:txBody>
      </p:sp>
    </p:spTree>
    <p:extLst>
      <p:ext uri="{BB962C8B-B14F-4D97-AF65-F5344CB8AC3E}">
        <p14:creationId xmlns:p14="http://schemas.microsoft.com/office/powerpoint/2010/main" val="250119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7C9E1-66B7-EFE5-1A5C-82E8C12FD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8020D-C6CF-75A1-C9B6-04F1A285B3B1}"/>
              </a:ext>
            </a:extLst>
          </p:cNvPr>
          <p:cNvSpPr>
            <a:spLocks noGrp="1"/>
          </p:cNvSpPr>
          <p:nvPr>
            <p:ph type="title"/>
          </p:nvPr>
        </p:nvSpPr>
        <p:spPr/>
        <p:txBody>
          <a:bodyPr/>
          <a:lstStyle/>
          <a:p>
            <a:r>
              <a:rPr lang="en-US" dirty="0">
                <a:cs typeface="Calibri Light"/>
              </a:rPr>
              <a:t>What are </a:t>
            </a:r>
            <a:r>
              <a:rPr lang="en-US" b="1" dirty="0">
                <a:cs typeface="Calibri Light"/>
              </a:rPr>
              <a:t>examples </a:t>
            </a:r>
            <a:r>
              <a:rPr lang="en-US" dirty="0">
                <a:cs typeface="Calibri Light"/>
              </a:rPr>
              <a:t>of this collaboration?</a:t>
            </a:r>
            <a:endParaRPr lang="en-US" dirty="0"/>
          </a:p>
        </p:txBody>
      </p:sp>
      <p:sp>
        <p:nvSpPr>
          <p:cNvPr id="3" name="Content Placeholder 2">
            <a:extLst>
              <a:ext uri="{FF2B5EF4-FFF2-40B4-BE49-F238E27FC236}">
                <a16:creationId xmlns:a16="http://schemas.microsoft.com/office/drawing/2014/main" id="{DBD86C5A-8B9C-17B6-F87B-FEEEEEFDD588}"/>
              </a:ext>
            </a:extLst>
          </p:cNvPr>
          <p:cNvSpPr>
            <a:spLocks noGrp="1"/>
          </p:cNvSpPr>
          <p:nvPr>
            <p:ph idx="1"/>
          </p:nvPr>
        </p:nvSpPr>
        <p:spPr>
          <a:xfrm>
            <a:off x="838200" y="1690432"/>
            <a:ext cx="10515600" cy="4363628"/>
          </a:xfrm>
        </p:spPr>
        <p:txBody>
          <a:bodyPr vert="horz" lIns="91440" tIns="45720" rIns="91440" bIns="45720" rtlCol="0" anchor="t">
            <a:normAutofit/>
          </a:bodyPr>
          <a:lstStyle/>
          <a:p>
            <a:pPr marL="800100" indent="-571500"/>
            <a:r>
              <a:rPr lang="en-US" sz="3600" dirty="0">
                <a:latin typeface="Calibri Light"/>
                <a:ea typeface="+mn-lt"/>
                <a:cs typeface="+mn-lt"/>
              </a:rPr>
              <a:t>Clear descriptions of the setting and work requirements of service sites</a:t>
            </a:r>
          </a:p>
          <a:p>
            <a:pPr marL="800100" indent="-571500"/>
            <a:r>
              <a:rPr lang="en-US" sz="3600" dirty="0">
                <a:latin typeface="Calibri Light"/>
                <a:ea typeface="+mn-lt"/>
                <a:cs typeface="+mn-lt"/>
              </a:rPr>
              <a:t>Collaboratively developed accessibility statement on all service opportunity announcements</a:t>
            </a:r>
          </a:p>
          <a:p>
            <a:pPr marL="800100" indent="-571500"/>
            <a:r>
              <a:rPr lang="en-US" sz="3600" dirty="0">
                <a:latin typeface="Calibri Light"/>
                <a:ea typeface="+mn-lt"/>
                <a:cs typeface="+mn-lt"/>
              </a:rPr>
              <a:t>Creation and co-promotion of events designed to help reduce anxieties around civic engagement (e.g., mock election booth)</a:t>
            </a:r>
            <a:endParaRPr lang="en-US" sz="3200" dirty="0">
              <a:latin typeface="Calibri Light"/>
              <a:ea typeface="+mn-lt"/>
              <a:cs typeface="+mn-lt"/>
            </a:endParaRPr>
          </a:p>
        </p:txBody>
      </p:sp>
    </p:spTree>
    <p:extLst>
      <p:ext uri="{BB962C8B-B14F-4D97-AF65-F5344CB8AC3E}">
        <p14:creationId xmlns:p14="http://schemas.microsoft.com/office/powerpoint/2010/main" val="279381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7C9E1-66B7-EFE5-1A5C-82E8C12FD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8020D-C6CF-75A1-C9B6-04F1A285B3B1}"/>
              </a:ext>
            </a:extLst>
          </p:cNvPr>
          <p:cNvSpPr>
            <a:spLocks noGrp="1"/>
          </p:cNvSpPr>
          <p:nvPr>
            <p:ph type="title"/>
          </p:nvPr>
        </p:nvSpPr>
        <p:spPr/>
        <p:txBody>
          <a:bodyPr/>
          <a:lstStyle/>
          <a:p>
            <a:r>
              <a:rPr lang="en-US" dirty="0">
                <a:cs typeface="Calibri Light"/>
              </a:rPr>
              <a:t>What are </a:t>
            </a:r>
            <a:r>
              <a:rPr lang="en-US" b="1" dirty="0">
                <a:cs typeface="Calibri Light"/>
              </a:rPr>
              <a:t>examples </a:t>
            </a:r>
            <a:r>
              <a:rPr lang="en-US" dirty="0">
                <a:cs typeface="Calibri Light"/>
              </a:rPr>
              <a:t>of this collaboration?</a:t>
            </a:r>
            <a:endParaRPr lang="en-US" dirty="0"/>
          </a:p>
        </p:txBody>
      </p:sp>
      <p:sp>
        <p:nvSpPr>
          <p:cNvPr id="3" name="Content Placeholder 2">
            <a:extLst>
              <a:ext uri="{FF2B5EF4-FFF2-40B4-BE49-F238E27FC236}">
                <a16:creationId xmlns:a16="http://schemas.microsoft.com/office/drawing/2014/main" id="{DBD86C5A-8B9C-17B6-F87B-FEEEEEFDD588}"/>
              </a:ext>
            </a:extLst>
          </p:cNvPr>
          <p:cNvSpPr>
            <a:spLocks noGrp="1"/>
          </p:cNvSpPr>
          <p:nvPr>
            <p:ph idx="1"/>
          </p:nvPr>
        </p:nvSpPr>
        <p:spPr>
          <a:xfrm>
            <a:off x="838200" y="1690432"/>
            <a:ext cx="10515600" cy="4363628"/>
          </a:xfrm>
        </p:spPr>
        <p:txBody>
          <a:bodyPr vert="horz" lIns="91440" tIns="45720" rIns="91440" bIns="45720" rtlCol="0" anchor="t">
            <a:normAutofit/>
          </a:bodyPr>
          <a:lstStyle/>
          <a:p>
            <a:pPr marL="800100" indent="-571500"/>
            <a:r>
              <a:rPr lang="en-US" sz="3600" dirty="0">
                <a:latin typeface="Calibri Light"/>
                <a:ea typeface="+mn-lt"/>
                <a:cs typeface="+mn-lt"/>
              </a:rPr>
              <a:t>Presentations to service leaders about accessibility, inclusive language, etc.</a:t>
            </a:r>
          </a:p>
          <a:p>
            <a:pPr marL="800100" indent="-571500"/>
            <a:r>
              <a:rPr lang="en-US" sz="3600" dirty="0">
                <a:latin typeface="Calibri Light"/>
                <a:ea typeface="Calibri"/>
                <a:cs typeface="Calibri"/>
              </a:rPr>
              <a:t>Encouraging student advocacy across identities</a:t>
            </a:r>
          </a:p>
          <a:p>
            <a:pPr marL="800100" indent="-571500"/>
            <a:r>
              <a:rPr lang="en-US" sz="3600" dirty="0">
                <a:latin typeface="Calibri Light"/>
                <a:ea typeface="Calibri"/>
                <a:cs typeface="Calibri"/>
              </a:rPr>
              <a:t>Prioritizing and incentivizing collaborative training and enrichment </a:t>
            </a:r>
          </a:p>
        </p:txBody>
      </p:sp>
    </p:spTree>
    <p:extLst>
      <p:ext uri="{BB962C8B-B14F-4D97-AF65-F5344CB8AC3E}">
        <p14:creationId xmlns:p14="http://schemas.microsoft.com/office/powerpoint/2010/main" val="5478252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Partners in Service: Collaborating to increase access to service opportunities for students with disabilities </vt:lpstr>
      <vt:lpstr>PRESENTER INFORMATION</vt:lpstr>
      <vt:lpstr>Have you had any encounters with your institution's service / civic engagement office? Why or why not?</vt:lpstr>
      <vt:lpstr>What is UCARE?</vt:lpstr>
      <vt:lpstr>Pre-flection</vt:lpstr>
      <vt:lpstr>How did we become connected?</vt:lpstr>
      <vt:lpstr>Why is our connection important?</vt:lpstr>
      <vt:lpstr>What are examples of this collaboration?</vt:lpstr>
      <vt:lpstr>What are examples of this collaboration?</vt:lpstr>
      <vt:lpstr>PowerPoint Presentation</vt:lpstr>
      <vt:lpstr>Example questions for community partners:</vt:lpstr>
      <vt:lpstr>What are outcomes of this collaboration?</vt:lpstr>
      <vt:lpstr>How can YOU do this at your institution?</vt:lpstr>
      <vt:lpstr>What are your key takeaways?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306</cp:revision>
  <dcterms:created xsi:type="dcterms:W3CDTF">2024-01-18T22:37:46Z</dcterms:created>
  <dcterms:modified xsi:type="dcterms:W3CDTF">2024-03-18T18:54:13Z</dcterms:modified>
</cp:coreProperties>
</file>