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2" r:id="rId4"/>
    <p:sldId id="258" r:id="rId5"/>
    <p:sldId id="259" r:id="rId6"/>
    <p:sldId id="260" r:id="rId7"/>
    <p:sldId id="261" r:id="rId8"/>
    <p:sldId id="265" r:id="rId9"/>
    <p:sldId id="263" r:id="rId10"/>
    <p:sldId id="264" r:id="rId11"/>
    <p:sldId id="266" r:id="rId12"/>
    <p:sldId id="272" r:id="rId13"/>
    <p:sldId id="273" r:id="rId14"/>
    <p:sldId id="270" r:id="rId15"/>
    <p:sldId id="274"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AD4FD-EFDE-46FB-9928-CEEA586110F9}" v="30" dt="2024-02-16T19:55:16.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078" autoAdjust="0"/>
    <p:restoredTop sz="67689" autoAdjust="0"/>
  </p:normalViewPr>
  <p:slideViewPr>
    <p:cSldViewPr snapToGrid="0">
      <p:cViewPr varScale="1">
        <p:scale>
          <a:sx n="63" d="100"/>
          <a:sy n="63" d="100"/>
        </p:scale>
        <p:origin x="7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713-4F21-4D03-9195-843522B1125A}"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F3B63-E1AE-4657-ADAA-79674BBF57DB}" type="slidenum">
              <a:rPr lang="en-US" smtClean="0"/>
              <a:t>‹#›</a:t>
            </a:fld>
            <a:endParaRPr lang="en-US"/>
          </a:p>
        </p:txBody>
      </p:sp>
    </p:spTree>
    <p:extLst>
      <p:ext uri="{BB962C8B-B14F-4D97-AF65-F5344CB8AC3E}">
        <p14:creationId xmlns:p14="http://schemas.microsoft.com/office/powerpoint/2010/main" val="2649959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FF3B63-E1AE-4657-ADAA-79674BBF57DB}" type="slidenum">
              <a:rPr lang="en-US" smtClean="0"/>
              <a:t>2</a:t>
            </a:fld>
            <a:endParaRPr lang="en-US"/>
          </a:p>
        </p:txBody>
      </p:sp>
    </p:spTree>
    <p:extLst>
      <p:ext uri="{BB962C8B-B14F-4D97-AF65-F5344CB8AC3E}">
        <p14:creationId xmlns:p14="http://schemas.microsoft.com/office/powerpoint/2010/main" val="290657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60408-2BFC-A18F-948D-3F4E2493E4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BC9660-FD3B-7D98-DBD8-A14E850FDC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A0D215-B715-F031-B519-4104D88BB261}"/>
              </a:ext>
            </a:extLst>
          </p:cNvPr>
          <p:cNvSpPr>
            <a:spLocks noGrp="1"/>
          </p:cNvSpPr>
          <p:nvPr>
            <p:ph type="body" idx="1"/>
          </p:nvPr>
        </p:nvSpPr>
        <p:spPr/>
        <p:txBody>
          <a:bodyPr/>
          <a:lstStyle/>
          <a:p>
            <a:r>
              <a:rPr lang="en-US" dirty="0" smtClean="0"/>
              <a:t>We know you don't have all the time in the world so targeting the selection of folks you would like to connect with is important. Based upon those issues that are rising currently for your office</a:t>
            </a:r>
          </a:p>
          <a:p>
            <a:endParaRPr lang="en-US" dirty="0" smtClean="0"/>
          </a:p>
          <a:p>
            <a:r>
              <a:rPr lang="en-US" dirty="0" smtClean="0"/>
              <a:t>Start the lines of communication… Coffee, lunch, quick walk by conversation</a:t>
            </a:r>
          </a:p>
          <a:p>
            <a:endParaRPr lang="en-US" dirty="0" smtClean="0"/>
          </a:p>
          <a:p>
            <a:r>
              <a:rPr lang="en-US" dirty="0" smtClean="0"/>
              <a:t>Start helping folks see what you're doing and how that overlaps with what their current role is at the college and vice versa so that the collaboration can be mutually beneficial</a:t>
            </a:r>
          </a:p>
          <a:p>
            <a:endParaRPr lang="en-US" dirty="0" smtClean="0"/>
          </a:p>
          <a:p>
            <a:r>
              <a:rPr lang="en-US" dirty="0" smtClean="0"/>
              <a:t>A lot of times folks don't want to "step into our lane" because they fear they're going to say something wrong, do something wrong, or just don't know how to approach/communicate with folks with disabilities… Sometimes a little modeling can go a long way</a:t>
            </a:r>
            <a:endParaRPr lang="en-US" dirty="0"/>
          </a:p>
        </p:txBody>
      </p:sp>
      <p:sp>
        <p:nvSpPr>
          <p:cNvPr id="4" name="Slide Number Placeholder 3">
            <a:extLst>
              <a:ext uri="{FF2B5EF4-FFF2-40B4-BE49-F238E27FC236}">
                <a16:creationId xmlns:a16="http://schemas.microsoft.com/office/drawing/2014/main" id="{BF22B54E-17D0-66C7-3CB9-DD8199AB56E9}"/>
              </a:ext>
            </a:extLst>
          </p:cNvPr>
          <p:cNvSpPr>
            <a:spLocks noGrp="1"/>
          </p:cNvSpPr>
          <p:nvPr>
            <p:ph type="sldNum" sz="quarter" idx="5"/>
          </p:nvPr>
        </p:nvSpPr>
        <p:spPr/>
        <p:txBody>
          <a:bodyPr/>
          <a:lstStyle/>
          <a:p>
            <a:fld id="{43FF3B63-E1AE-4657-ADAA-79674BBF57DB}" type="slidenum">
              <a:rPr lang="en-US" smtClean="0"/>
              <a:t>11</a:t>
            </a:fld>
            <a:endParaRPr lang="en-US"/>
          </a:p>
        </p:txBody>
      </p:sp>
    </p:spTree>
    <p:extLst>
      <p:ext uri="{BB962C8B-B14F-4D97-AF65-F5344CB8AC3E}">
        <p14:creationId xmlns:p14="http://schemas.microsoft.com/office/powerpoint/2010/main" val="3433722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3FCD5-71D2-A6F4-EF5A-01C279C3A3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99467D-7C3B-32F6-6E48-53FC7B659D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D507CA-E4E1-FD81-0CEF-0DAE439F7F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03ACAFF-0696-E9BD-5A9C-5795D482C2D8}"/>
              </a:ext>
            </a:extLst>
          </p:cNvPr>
          <p:cNvSpPr>
            <a:spLocks noGrp="1"/>
          </p:cNvSpPr>
          <p:nvPr>
            <p:ph type="sldNum" sz="quarter" idx="5"/>
          </p:nvPr>
        </p:nvSpPr>
        <p:spPr/>
        <p:txBody>
          <a:bodyPr/>
          <a:lstStyle/>
          <a:p>
            <a:fld id="{43FF3B63-E1AE-4657-ADAA-79674BBF57DB}" type="slidenum">
              <a:rPr lang="en-US" smtClean="0"/>
              <a:t>12</a:t>
            </a:fld>
            <a:endParaRPr lang="en-US"/>
          </a:p>
        </p:txBody>
      </p:sp>
    </p:spTree>
    <p:extLst>
      <p:ext uri="{BB962C8B-B14F-4D97-AF65-F5344CB8AC3E}">
        <p14:creationId xmlns:p14="http://schemas.microsoft.com/office/powerpoint/2010/main" val="2237350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3FCD5-71D2-A6F4-EF5A-01C279C3A3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99467D-7C3B-32F6-6E48-53FC7B659D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D507CA-E4E1-FD81-0CEF-0DAE439F7F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03ACAFF-0696-E9BD-5A9C-5795D482C2D8}"/>
              </a:ext>
            </a:extLst>
          </p:cNvPr>
          <p:cNvSpPr>
            <a:spLocks noGrp="1"/>
          </p:cNvSpPr>
          <p:nvPr>
            <p:ph type="sldNum" sz="quarter" idx="5"/>
          </p:nvPr>
        </p:nvSpPr>
        <p:spPr/>
        <p:txBody>
          <a:bodyPr/>
          <a:lstStyle/>
          <a:p>
            <a:fld id="{43FF3B63-E1AE-4657-ADAA-79674BBF57DB}" type="slidenum">
              <a:rPr lang="en-US" smtClean="0"/>
              <a:t>13</a:t>
            </a:fld>
            <a:endParaRPr lang="en-US"/>
          </a:p>
        </p:txBody>
      </p:sp>
    </p:spTree>
    <p:extLst>
      <p:ext uri="{BB962C8B-B14F-4D97-AF65-F5344CB8AC3E}">
        <p14:creationId xmlns:p14="http://schemas.microsoft.com/office/powerpoint/2010/main" val="1202792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41573-F21A-7677-3CBD-AB15984338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0FB665-D4B7-3A78-EB04-6294AFCFE8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599816-FACA-0654-DA8C-57525D8F338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894CC8C-BDA5-9E1E-5DDC-30E6AC4DC373}"/>
              </a:ext>
            </a:extLst>
          </p:cNvPr>
          <p:cNvSpPr>
            <a:spLocks noGrp="1"/>
          </p:cNvSpPr>
          <p:nvPr>
            <p:ph type="sldNum" sz="quarter" idx="5"/>
          </p:nvPr>
        </p:nvSpPr>
        <p:spPr/>
        <p:txBody>
          <a:bodyPr/>
          <a:lstStyle/>
          <a:p>
            <a:fld id="{43FF3B63-E1AE-4657-ADAA-79674BBF57DB}" type="slidenum">
              <a:rPr lang="en-US" smtClean="0"/>
              <a:t>14</a:t>
            </a:fld>
            <a:endParaRPr lang="en-US"/>
          </a:p>
        </p:txBody>
      </p:sp>
    </p:spTree>
    <p:extLst>
      <p:ext uri="{BB962C8B-B14F-4D97-AF65-F5344CB8AC3E}">
        <p14:creationId xmlns:p14="http://schemas.microsoft.com/office/powerpoint/2010/main" val="3541091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3FCD5-71D2-A6F4-EF5A-01C279C3A3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99467D-7C3B-32F6-6E48-53FC7B659D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D507CA-E4E1-FD81-0CEF-0DAE439F7F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03ACAFF-0696-E9BD-5A9C-5795D482C2D8}"/>
              </a:ext>
            </a:extLst>
          </p:cNvPr>
          <p:cNvSpPr>
            <a:spLocks noGrp="1"/>
          </p:cNvSpPr>
          <p:nvPr>
            <p:ph type="sldNum" sz="quarter" idx="5"/>
          </p:nvPr>
        </p:nvSpPr>
        <p:spPr/>
        <p:txBody>
          <a:bodyPr/>
          <a:lstStyle/>
          <a:p>
            <a:fld id="{43FF3B63-E1AE-4657-ADAA-79674BBF57DB}" type="slidenum">
              <a:rPr lang="en-US" smtClean="0"/>
              <a:t>15</a:t>
            </a:fld>
            <a:endParaRPr lang="en-US"/>
          </a:p>
        </p:txBody>
      </p:sp>
    </p:spTree>
    <p:extLst>
      <p:ext uri="{BB962C8B-B14F-4D97-AF65-F5344CB8AC3E}">
        <p14:creationId xmlns:p14="http://schemas.microsoft.com/office/powerpoint/2010/main" val="2442323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B9A97B-EA51-884A-8FFE-EAFD036CFC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D20113-D8C2-F0F7-3079-2160932FCE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2AF95F-D6BC-D65E-3A9E-44CAD3A21F3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F83E272-D5EF-AC24-5C51-B5528C1246B4}"/>
              </a:ext>
            </a:extLst>
          </p:cNvPr>
          <p:cNvSpPr>
            <a:spLocks noGrp="1"/>
          </p:cNvSpPr>
          <p:nvPr>
            <p:ph type="sldNum" sz="quarter" idx="5"/>
          </p:nvPr>
        </p:nvSpPr>
        <p:spPr/>
        <p:txBody>
          <a:bodyPr/>
          <a:lstStyle/>
          <a:p>
            <a:fld id="{43FF3B63-E1AE-4657-ADAA-79674BBF57DB}" type="slidenum">
              <a:rPr lang="en-US" smtClean="0"/>
              <a:t>16</a:t>
            </a:fld>
            <a:endParaRPr lang="en-US"/>
          </a:p>
        </p:txBody>
      </p:sp>
    </p:spTree>
    <p:extLst>
      <p:ext uri="{BB962C8B-B14F-4D97-AF65-F5344CB8AC3E}">
        <p14:creationId xmlns:p14="http://schemas.microsoft.com/office/powerpoint/2010/main" val="319273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6A16D-667B-E8ED-9BA1-022B79653B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EA241B-1FFF-B607-E6B5-32367184C1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E98C1D-3B70-0548-228C-7FDB669FE80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CA7DE54-2211-C7E6-18A9-3DB3C604B231}"/>
              </a:ext>
            </a:extLst>
          </p:cNvPr>
          <p:cNvSpPr>
            <a:spLocks noGrp="1"/>
          </p:cNvSpPr>
          <p:nvPr>
            <p:ph type="sldNum" sz="quarter" idx="5"/>
          </p:nvPr>
        </p:nvSpPr>
        <p:spPr/>
        <p:txBody>
          <a:bodyPr/>
          <a:lstStyle/>
          <a:p>
            <a:fld id="{43FF3B63-E1AE-4657-ADAA-79674BBF57DB}" type="slidenum">
              <a:rPr lang="en-US" smtClean="0"/>
              <a:t>3</a:t>
            </a:fld>
            <a:endParaRPr lang="en-US"/>
          </a:p>
        </p:txBody>
      </p:sp>
    </p:spTree>
    <p:extLst>
      <p:ext uri="{BB962C8B-B14F-4D97-AF65-F5344CB8AC3E}">
        <p14:creationId xmlns:p14="http://schemas.microsoft.com/office/powerpoint/2010/main" val="272484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1FED7-F5B0-5CD2-1F1F-C81D50D780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37E444-9F27-AAD4-A682-96D4E0E322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20577B-7C68-3AC7-FC11-4FF27ECD33F5}"/>
              </a:ext>
            </a:extLst>
          </p:cNvPr>
          <p:cNvSpPr>
            <a:spLocks noGrp="1"/>
          </p:cNvSpPr>
          <p:nvPr>
            <p:ph type="body" idx="1"/>
          </p:nvPr>
        </p:nvSpPr>
        <p:spPr/>
        <p:txBody>
          <a:bodyPr/>
          <a:lstStyle/>
          <a:p>
            <a:pPr lvl="1"/>
            <a:r>
              <a:rPr lang="en-US" dirty="0"/>
              <a:t>Defined as those who reported having deafness or serious difficulty hearing; blindness or serious difficulty seeing; serious difficulty concentrating, remembering, or making decisions because of a physical, mental, or emotional condition; or serious difficulty walking or climbing stairs</a:t>
            </a:r>
          </a:p>
          <a:p>
            <a:pPr lvl="1"/>
            <a:r>
              <a:rPr lang="en-US" dirty="0"/>
              <a:t>Among undergraduates, the percentage who reported having a disability was</a:t>
            </a:r>
          </a:p>
          <a:p>
            <a:pPr lvl="2"/>
            <a:r>
              <a:rPr lang="en-US" dirty="0"/>
              <a:t>18 percent for male students;</a:t>
            </a:r>
          </a:p>
          <a:p>
            <a:pPr lvl="2"/>
            <a:r>
              <a:rPr lang="en-US" dirty="0"/>
              <a:t>22 percent for female students; and</a:t>
            </a:r>
          </a:p>
          <a:p>
            <a:pPr lvl="2"/>
            <a:r>
              <a:rPr lang="en-US" dirty="0"/>
              <a:t>54 percent for nonbinary students.1</a:t>
            </a:r>
          </a:p>
          <a:p>
            <a:pPr lvl="1"/>
            <a:r>
              <a:rPr lang="en-US" dirty="0"/>
              <a:t>By race/ethnicity, the percentage of undergraduates who had a disability was</a:t>
            </a:r>
          </a:p>
          <a:p>
            <a:pPr lvl="2"/>
            <a:r>
              <a:rPr lang="en-US" dirty="0"/>
              <a:t>25 percent for students of Two or more races;</a:t>
            </a:r>
          </a:p>
          <a:p>
            <a:pPr lvl="2"/>
            <a:r>
              <a:rPr lang="en-US" dirty="0"/>
              <a:t>24 percent for American Indian/Alaska Native students;</a:t>
            </a:r>
          </a:p>
          <a:p>
            <a:pPr lvl="2"/>
            <a:r>
              <a:rPr lang="en-US" dirty="0"/>
              <a:t>22 percent for Pacific Islander students;</a:t>
            </a:r>
          </a:p>
          <a:p>
            <a:pPr lvl="2"/>
            <a:r>
              <a:rPr lang="en-US" dirty="0"/>
              <a:t>21 percent for Hispanic students;</a:t>
            </a:r>
          </a:p>
          <a:p>
            <a:pPr lvl="2"/>
            <a:r>
              <a:rPr lang="en-US" dirty="0"/>
              <a:t>21 percent for White students;</a:t>
            </a:r>
          </a:p>
          <a:p>
            <a:pPr lvl="2"/>
            <a:r>
              <a:rPr lang="en-US" dirty="0"/>
              <a:t>18 percent for Black students; and</a:t>
            </a:r>
          </a:p>
          <a:p>
            <a:pPr lvl="2"/>
            <a:r>
              <a:rPr lang="en-US" dirty="0"/>
              <a:t>14 percent for Asian students.</a:t>
            </a:r>
          </a:p>
        </p:txBody>
      </p:sp>
      <p:sp>
        <p:nvSpPr>
          <p:cNvPr id="4" name="Slide Number Placeholder 3">
            <a:extLst>
              <a:ext uri="{FF2B5EF4-FFF2-40B4-BE49-F238E27FC236}">
                <a16:creationId xmlns:a16="http://schemas.microsoft.com/office/drawing/2014/main" id="{E1FF2852-ACAD-79E4-D13C-9A8C4446F4ED}"/>
              </a:ext>
            </a:extLst>
          </p:cNvPr>
          <p:cNvSpPr>
            <a:spLocks noGrp="1"/>
          </p:cNvSpPr>
          <p:nvPr>
            <p:ph type="sldNum" sz="quarter" idx="5"/>
          </p:nvPr>
        </p:nvSpPr>
        <p:spPr/>
        <p:txBody>
          <a:bodyPr/>
          <a:lstStyle/>
          <a:p>
            <a:fld id="{43FF3B63-E1AE-4657-ADAA-79674BBF57DB}" type="slidenum">
              <a:rPr lang="en-US" smtClean="0"/>
              <a:t>4</a:t>
            </a:fld>
            <a:endParaRPr lang="en-US"/>
          </a:p>
        </p:txBody>
      </p:sp>
    </p:spTree>
    <p:extLst>
      <p:ext uri="{BB962C8B-B14F-4D97-AF65-F5344CB8AC3E}">
        <p14:creationId xmlns:p14="http://schemas.microsoft.com/office/powerpoint/2010/main" val="12716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4F411-0E8A-E6E8-8BF8-7515C23948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5B7966-68A4-2653-E8E0-32C057BB02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E6C0CA-9326-4E54-1562-813C4C9839E4}"/>
              </a:ext>
            </a:extLst>
          </p:cNvPr>
          <p:cNvSpPr>
            <a:spLocks noGrp="1"/>
          </p:cNvSpPr>
          <p:nvPr>
            <p:ph type="body" idx="1"/>
          </p:nvPr>
        </p:nvSpPr>
        <p:spPr/>
        <p:txBody>
          <a:bodyPr/>
          <a:lstStyle/>
          <a:p>
            <a:pPr algn="l"/>
            <a:r>
              <a:rPr lang="en-US" b="0" i="1" dirty="0">
                <a:solidFill>
                  <a:srgbClr val="000000"/>
                </a:solidFill>
                <a:effectLst/>
                <a:latin typeface="Arial" panose="020B0604020202020204" pitchFamily="34" charset="0"/>
              </a:rPr>
              <a:t>Use of Supports among Students with Disabilities and Special Needs in College </a:t>
            </a:r>
            <a:r>
              <a:rPr lang="en-US" b="0" i="0" dirty="0">
                <a:solidFill>
                  <a:srgbClr val="000000"/>
                </a:solidFill>
                <a:effectLst/>
                <a:latin typeface="Arial" panose="020B0604020202020204" pitchFamily="34" charset="0"/>
              </a:rPr>
              <a:t>uses data from the High School Longitudinal Study of 2009, a national study of more than 23,000 students who were in ninth grade in 2009. Students answered surveys between 2009 and 2016, and the sample was limited to students who ever reported a disability in grades K-12 and enrolled in college in February 2016. This Data Point also examines whether students use academic support services, seek help, or enroll in remedial courses during college.</a:t>
            </a:r>
          </a:p>
          <a:p>
            <a:r>
              <a:rPr lang="en-US" b="1" dirty="0">
                <a:effectLst/>
              </a:rPr>
              <a:t>Key Findings</a:t>
            </a:r>
            <a:endParaRPr lang="en-US" dirty="0">
              <a:effectLst/>
            </a:endParaRPr>
          </a:p>
          <a:p>
            <a:r>
              <a:rPr lang="en-US" b="1" dirty="0">
                <a:effectLst/>
              </a:rPr>
              <a:t>Enrollment</a:t>
            </a:r>
            <a:endParaRPr lang="en-US" dirty="0">
              <a:effectLst/>
            </a:endParaRPr>
          </a:p>
          <a:p>
            <a:pPr>
              <a:buFont typeface="Arial" panose="020B0604020202020204" pitchFamily="34" charset="0"/>
              <a:buChar char="•"/>
            </a:pPr>
            <a:r>
              <a:rPr lang="en-US" dirty="0">
                <a:effectLst/>
              </a:rPr>
              <a:t>The majority of students with disabilities who enrolled in college went to a 4-year institution. Sixty-nine percent of students with disabilities went to 4-year colleges and 28 percent went to 2-year colleges.</a:t>
            </a:r>
          </a:p>
          <a:p>
            <a:r>
              <a:rPr lang="en-US" b="1" dirty="0">
                <a:effectLst/>
              </a:rPr>
              <a:t>Informing Colleges of Disability</a:t>
            </a:r>
            <a:endParaRPr lang="en-US" dirty="0">
              <a:effectLst/>
            </a:endParaRPr>
          </a:p>
          <a:p>
            <a:pPr>
              <a:buFont typeface="Arial" panose="020B0604020202020204" pitchFamily="34" charset="0"/>
              <a:buChar char="•"/>
            </a:pPr>
            <a:r>
              <a:rPr lang="en-US" dirty="0">
                <a:effectLst/>
              </a:rPr>
              <a:t>Sixty-five percent of students who ever had a reported disability in earlier years responded that the disability was not present in college.</a:t>
            </a:r>
          </a:p>
          <a:p>
            <a:pPr>
              <a:buFont typeface="Arial" panose="020B0604020202020204" pitchFamily="34" charset="0"/>
              <a:buChar char="•"/>
            </a:pPr>
            <a:r>
              <a:rPr lang="en-US" dirty="0">
                <a:effectLst/>
              </a:rPr>
              <a:t>Among students who responded that they did have a disability while attending college, about one-third of students (37 percent) informed their college.</a:t>
            </a:r>
          </a:p>
          <a:p>
            <a:pPr>
              <a:buFont typeface="Arial" panose="020B0604020202020204" pitchFamily="34" charset="0"/>
              <a:buChar char="•"/>
            </a:pPr>
            <a:r>
              <a:rPr lang="en-US" dirty="0">
                <a:effectLst/>
              </a:rPr>
              <a:t>At both 4-year and 2-year colleges, between 12 and 13 percent of students informed their college of current disabilities.</a:t>
            </a:r>
          </a:p>
          <a:p>
            <a:r>
              <a:rPr lang="en-US" b="1" dirty="0">
                <a:effectLst/>
              </a:rPr>
              <a:t>Accommodations in College</a:t>
            </a:r>
            <a:endParaRPr lang="en-US" dirty="0">
              <a:effectLst/>
            </a:endParaRPr>
          </a:p>
          <a:p>
            <a:pPr>
              <a:buFont typeface="Arial" panose="020B0604020202020204" pitchFamily="34" charset="0"/>
              <a:buChar char="•"/>
            </a:pPr>
            <a:r>
              <a:rPr lang="en-US" dirty="0">
                <a:effectLst/>
              </a:rPr>
              <a:t>Students at 4-year colleges reported receiving accommodations or services at a higher rate (85 percent) than students at 2-year colleges (57 percent).</a:t>
            </a:r>
          </a:p>
          <a:p>
            <a:r>
              <a:rPr lang="en-US" b="1" dirty="0">
                <a:effectLst/>
              </a:rPr>
              <a:t>Use of College Academic Support</a:t>
            </a:r>
            <a:endParaRPr lang="en-US" dirty="0">
              <a:effectLst/>
            </a:endParaRPr>
          </a:p>
          <a:p>
            <a:pPr>
              <a:buFont typeface="Arial" panose="020B0604020202020204" pitchFamily="34" charset="0"/>
              <a:buChar char="•"/>
            </a:pPr>
            <a:r>
              <a:rPr lang="en-US" dirty="0">
                <a:effectLst/>
              </a:rPr>
              <a:t>Students at 2-year colleges were more likely to take remedial courses compared to students at 4-year colleges. Forty-four percent of students who reported disabilities at 2-year colleges took remedial courses, compared to 21 percent of peers who reported disabilities at 4-year colleges. A difference in remedial </a:t>
            </a:r>
            <a:r>
              <a:rPr lang="en-US" dirty="0" err="1">
                <a:effectLst/>
              </a:rPr>
              <a:t>coursetaking</a:t>
            </a:r>
            <a:r>
              <a:rPr lang="en-US" dirty="0">
                <a:effectLst/>
              </a:rPr>
              <a:t> by college level is also present for students who did not report a disability (43 and 14 percent, respectively, for 2- and 4-year colleges).</a:t>
            </a:r>
          </a:p>
          <a:p>
            <a:pPr>
              <a:buFont typeface="Arial" panose="020B0604020202020204" pitchFamily="34" charset="0"/>
              <a:buChar char="•"/>
            </a:pPr>
            <a:r>
              <a:rPr lang="en-US" dirty="0">
                <a:effectLst/>
              </a:rPr>
              <a:t>Students who reported a disability were more likely to use academic services, compared to their peers. Sixty-one percent of students who reported disability received help from a school office or department versus 51 percent of students who did not report a disability.</a:t>
            </a:r>
          </a:p>
          <a:p>
            <a:pPr>
              <a:buFont typeface="Arial" panose="020B0604020202020204" pitchFamily="34" charset="0"/>
              <a:buChar char="•"/>
            </a:pPr>
            <a:r>
              <a:rPr lang="en-US" dirty="0">
                <a:effectLst/>
              </a:rPr>
              <a:t>Students who attended 4-year colleges used academic services and requested help at higher rates than students at 2-year colleges. This was true for students with disabilities and students who did not report a disability in college.</a:t>
            </a:r>
          </a:p>
        </p:txBody>
      </p:sp>
      <p:sp>
        <p:nvSpPr>
          <p:cNvPr id="4" name="Slide Number Placeholder 3">
            <a:extLst>
              <a:ext uri="{FF2B5EF4-FFF2-40B4-BE49-F238E27FC236}">
                <a16:creationId xmlns:a16="http://schemas.microsoft.com/office/drawing/2014/main" id="{8D69BFBE-227A-8D50-FFEE-7888707B97A1}"/>
              </a:ext>
            </a:extLst>
          </p:cNvPr>
          <p:cNvSpPr>
            <a:spLocks noGrp="1"/>
          </p:cNvSpPr>
          <p:nvPr>
            <p:ph type="sldNum" sz="quarter" idx="5"/>
          </p:nvPr>
        </p:nvSpPr>
        <p:spPr/>
        <p:txBody>
          <a:bodyPr/>
          <a:lstStyle/>
          <a:p>
            <a:fld id="{43FF3B63-E1AE-4657-ADAA-79674BBF57DB}" type="slidenum">
              <a:rPr lang="en-US" smtClean="0"/>
              <a:t>5</a:t>
            </a:fld>
            <a:endParaRPr lang="en-US"/>
          </a:p>
        </p:txBody>
      </p:sp>
    </p:spTree>
    <p:extLst>
      <p:ext uri="{BB962C8B-B14F-4D97-AF65-F5344CB8AC3E}">
        <p14:creationId xmlns:p14="http://schemas.microsoft.com/office/powerpoint/2010/main" val="540769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2432E3-C831-AA2B-0E8C-92A9C4D455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E09BEC-7ACA-5586-03CD-EFBA8396FC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84602F-4BE4-E55A-79D7-0A9C934E3CC9}"/>
              </a:ext>
            </a:extLst>
          </p:cNvPr>
          <p:cNvSpPr>
            <a:spLocks noGrp="1"/>
          </p:cNvSpPr>
          <p:nvPr>
            <p:ph type="body" idx="1"/>
          </p:nvPr>
        </p:nvSpPr>
        <p:spPr/>
        <p:txBody>
          <a:bodyPr/>
          <a:lstStyle/>
          <a:p>
            <a:r>
              <a:rPr lang="en-US" dirty="0"/>
              <a:t>BCCC 2 staff for 520 Students 260:1</a:t>
            </a:r>
          </a:p>
          <a:p>
            <a:r>
              <a:rPr lang="en-US" dirty="0"/>
              <a:t>LCCC 2 staff for 412 Students 206:1</a:t>
            </a:r>
          </a:p>
          <a:p>
            <a:endParaRPr lang="en-US" dirty="0"/>
          </a:p>
          <a:p>
            <a:pPr marL="0" marR="0">
              <a:lnSpc>
                <a:spcPct val="107000"/>
              </a:lnSpc>
              <a:spcBef>
                <a:spcPts val="200"/>
              </a:spcBef>
              <a:spcAft>
                <a:spcPts val="0"/>
              </a:spcAft>
            </a:pPr>
            <a:r>
              <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Number of Full-Time DRO Employees </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Across all respondents, 40% reported there are 1-2 full-time employees in the DRO. (See Table and Figure IV-1)</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However, staffing patterns are different at different types of institutions. Similar to findings in 2018, the majority (57%) of Doctoral Universities indicated there were seven or more full-time DRO employees while 56% of Baccalaureate and 49% of Associates Colleges reported one to two full-time staff in the DRO. (See Table IV-1a)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Institutional size (i.e., total student enrollment) reflects clear staffing trends with the number of full-time DRO staff increasing in relation to campus size.  (See Table IV-1b) </a:t>
            </a:r>
          </a:p>
          <a:p>
            <a:pPr marL="0" marR="0">
              <a:lnSpc>
                <a:spcPct val="107000"/>
              </a:lnSpc>
              <a:spcBef>
                <a:spcPts val="200"/>
              </a:spcBef>
              <a:spcAft>
                <a:spcPts val="0"/>
              </a:spcAft>
            </a:pPr>
            <a:r>
              <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Average Number of DRO Staff Members</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Disability resource offices are staffed in different ways with a variety of personnel and funding structures. Respondents were asked to list the current number of staff members in five categories: full-time, part-time, contract, student, and volunteers. Numerical averages in each category are reported for each type of institution and for each size of institution. (See Table IV-2)</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Institutions with the largest overall student enrollments reported the highest average number of full-time DRO employees. When compared to 2018 data, however, average staffing levels at these large institutions reflect some changes.  While full-time staff numbers are reported as higher in 2022 (an average of 17 compared to 13 in 2018), average numbers also reflect fewer part-time staff (7 in 2022 vs 10 in 2018 ) and far fewer student employees (20 in 2022 vs. 50 in 2018). </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Across all institutional types and sizes there was a notable decrease in 2022 in the average number of volunteers assisting the DRO.</a:t>
            </a:r>
          </a:p>
          <a:p>
            <a:pPr marL="0" marR="0">
              <a:lnSpc>
                <a:spcPct val="107000"/>
              </a:lnSpc>
              <a:spcBef>
                <a:spcPts val="200"/>
              </a:spcBef>
              <a:spcAft>
                <a:spcPts val="0"/>
              </a:spcAft>
            </a:pPr>
            <a:r>
              <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Common Job Titles and Roles of Full-Time Employees</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Disability resource offices structure the role and work of full-time employees in a variety of ways. Similar to staffing patterns reported in 2018, DROs most frequently reported full-time job functions for operations/office manager (reported by 50% of campuses), test accommodations (54% of campuses) and individual work with students such as coaching or case management (reported on 54% of campuses). (See Table and Figure IV-3)</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Other common full-time roles include overseeing and producing alternate format (reported by 41% of campuses) and coordinating and supporting technology use (36% of campuses).</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Respondents provided a number of valuable comments and details about job functions of full-time employees. Several respondents noted that  full-time staff have generalist duties in the DRO, including for example DROs that are one-person offices.</a:t>
            </a:r>
          </a:p>
          <a:p>
            <a:pPr marL="0" marR="0">
              <a:lnSpc>
                <a:spcPct val="107000"/>
              </a:lnSpc>
              <a:spcBef>
                <a:spcPts val="200"/>
              </a:spcBef>
              <a:spcAft>
                <a:spcPts val="0"/>
              </a:spcAft>
            </a:pPr>
            <a:r>
              <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Student-Staff Ratios</a:t>
            </a:r>
          </a:p>
          <a:p>
            <a:pPr marL="342900" marR="0" lvl="0"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Combining the data on average number of full-time staff (see Table IV-2) with the data on average number of registered students (see Table III-6), an average student-staff ratio can be calculated.  Looking at this ratio sorted by institutional size provides a feasible benchmark by which campuses can compare their own staffing levels. (See Table IV-4)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highest average student to staff ratio (205:1) is reported by campuses with a total student enrollment of 20,000-29,999 students. The lowest average student to staff ratio (128:1) is found on campuses with 1,500-9,999 total student enrollment. (See Table IV-4)</a:t>
            </a:r>
            <a:endParaRPr lang="en-US" dirty="0"/>
          </a:p>
        </p:txBody>
      </p:sp>
      <p:sp>
        <p:nvSpPr>
          <p:cNvPr id="4" name="Slide Number Placeholder 3">
            <a:extLst>
              <a:ext uri="{FF2B5EF4-FFF2-40B4-BE49-F238E27FC236}">
                <a16:creationId xmlns:a16="http://schemas.microsoft.com/office/drawing/2014/main" id="{3917FF0A-3044-DE77-A31D-6898781AB073}"/>
              </a:ext>
            </a:extLst>
          </p:cNvPr>
          <p:cNvSpPr>
            <a:spLocks noGrp="1"/>
          </p:cNvSpPr>
          <p:nvPr>
            <p:ph type="sldNum" sz="quarter" idx="5"/>
          </p:nvPr>
        </p:nvSpPr>
        <p:spPr/>
        <p:txBody>
          <a:bodyPr/>
          <a:lstStyle/>
          <a:p>
            <a:fld id="{43FF3B63-E1AE-4657-ADAA-79674BBF57DB}" type="slidenum">
              <a:rPr lang="en-US" smtClean="0"/>
              <a:t>6</a:t>
            </a:fld>
            <a:endParaRPr lang="en-US"/>
          </a:p>
        </p:txBody>
      </p:sp>
    </p:spTree>
    <p:extLst>
      <p:ext uri="{BB962C8B-B14F-4D97-AF65-F5344CB8AC3E}">
        <p14:creationId xmlns:p14="http://schemas.microsoft.com/office/powerpoint/2010/main" val="4288676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3FCD5-71D2-A6F4-EF5A-01C279C3A3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99467D-7C3B-32F6-6E48-53FC7B659D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D507CA-E4E1-FD81-0CEF-0DAE439F7F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03ACAFF-0696-E9BD-5A9C-5795D482C2D8}"/>
              </a:ext>
            </a:extLst>
          </p:cNvPr>
          <p:cNvSpPr>
            <a:spLocks noGrp="1"/>
          </p:cNvSpPr>
          <p:nvPr>
            <p:ph type="sldNum" sz="quarter" idx="5"/>
          </p:nvPr>
        </p:nvSpPr>
        <p:spPr/>
        <p:txBody>
          <a:bodyPr/>
          <a:lstStyle/>
          <a:p>
            <a:fld id="{43FF3B63-E1AE-4657-ADAA-79674BBF57DB}" type="slidenum">
              <a:rPr lang="en-US" smtClean="0"/>
              <a:t>7</a:t>
            </a:fld>
            <a:endParaRPr lang="en-US"/>
          </a:p>
        </p:txBody>
      </p:sp>
    </p:spTree>
    <p:extLst>
      <p:ext uri="{BB962C8B-B14F-4D97-AF65-F5344CB8AC3E}">
        <p14:creationId xmlns:p14="http://schemas.microsoft.com/office/powerpoint/2010/main" val="505534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CC0A4-C3AC-A278-8063-266DBB9F28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A9369B-8B5A-863D-2BFA-B11F65D9B1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296541-8905-6614-4675-01D97E11DE85}"/>
              </a:ext>
            </a:extLst>
          </p:cNvPr>
          <p:cNvSpPr>
            <a:spLocks noGrp="1"/>
          </p:cNvSpPr>
          <p:nvPr>
            <p:ph type="body" idx="1"/>
          </p:nvPr>
        </p:nvSpPr>
        <p:spPr/>
        <p:txBody>
          <a:bodyPr/>
          <a:lstStyle/>
          <a:p>
            <a:r>
              <a:rPr lang="en-US" dirty="0" smtClean="0"/>
              <a:t>Meet</a:t>
            </a:r>
            <a:r>
              <a:rPr lang="en-US" baseline="0" dirty="0" smtClean="0"/>
              <a:t> With students with disabilities to determine access and accommodation needs</a:t>
            </a:r>
          </a:p>
          <a:p>
            <a:pPr algn="just"/>
            <a:r>
              <a:rPr lang="en-US" dirty="0" smtClean="0"/>
              <a:t>Review documentation to assure appropriate accommodations are being offered and student meets the definition of student with a disability</a:t>
            </a:r>
          </a:p>
          <a:p>
            <a:pPr algn="just"/>
            <a:r>
              <a:rPr lang="en-US" dirty="0" smtClean="0"/>
              <a:t>Reassess to make sure accommodations are working well in classes and make adjustments as needed</a:t>
            </a:r>
          </a:p>
          <a:p>
            <a:pPr algn="just"/>
            <a:r>
              <a:rPr lang="en-US" dirty="0" smtClean="0"/>
              <a:t>Connect students to appropriate university/college, community resources</a:t>
            </a:r>
            <a:endParaRPr lang="en-US" dirty="0"/>
          </a:p>
        </p:txBody>
      </p:sp>
      <p:sp>
        <p:nvSpPr>
          <p:cNvPr id="4" name="Slide Number Placeholder 3">
            <a:extLst>
              <a:ext uri="{FF2B5EF4-FFF2-40B4-BE49-F238E27FC236}">
                <a16:creationId xmlns:a16="http://schemas.microsoft.com/office/drawing/2014/main" id="{E6904F18-2316-ADE7-CED1-7327D9135720}"/>
              </a:ext>
            </a:extLst>
          </p:cNvPr>
          <p:cNvSpPr>
            <a:spLocks noGrp="1"/>
          </p:cNvSpPr>
          <p:nvPr>
            <p:ph type="sldNum" sz="quarter" idx="5"/>
          </p:nvPr>
        </p:nvSpPr>
        <p:spPr/>
        <p:txBody>
          <a:bodyPr/>
          <a:lstStyle/>
          <a:p>
            <a:fld id="{43FF3B63-E1AE-4657-ADAA-79674BBF57DB}" type="slidenum">
              <a:rPr lang="en-US" smtClean="0"/>
              <a:t>8</a:t>
            </a:fld>
            <a:endParaRPr lang="en-US"/>
          </a:p>
        </p:txBody>
      </p:sp>
    </p:spTree>
    <p:extLst>
      <p:ext uri="{BB962C8B-B14F-4D97-AF65-F5344CB8AC3E}">
        <p14:creationId xmlns:p14="http://schemas.microsoft.com/office/powerpoint/2010/main" val="3614781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A1D15-0955-1648-9405-F6D7EB6372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9F758B-9BE3-E85E-CD46-E2888713FE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B2027A-62A6-6339-4A81-1C6861475AE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222E2F6-C2D0-8B41-8D37-E76614C90AE3}"/>
              </a:ext>
            </a:extLst>
          </p:cNvPr>
          <p:cNvSpPr>
            <a:spLocks noGrp="1"/>
          </p:cNvSpPr>
          <p:nvPr>
            <p:ph type="sldNum" sz="quarter" idx="5"/>
          </p:nvPr>
        </p:nvSpPr>
        <p:spPr/>
        <p:txBody>
          <a:bodyPr/>
          <a:lstStyle/>
          <a:p>
            <a:fld id="{43FF3B63-E1AE-4657-ADAA-79674BBF57DB}" type="slidenum">
              <a:rPr lang="en-US" smtClean="0"/>
              <a:t>9</a:t>
            </a:fld>
            <a:endParaRPr lang="en-US"/>
          </a:p>
        </p:txBody>
      </p:sp>
    </p:spTree>
    <p:extLst>
      <p:ext uri="{BB962C8B-B14F-4D97-AF65-F5344CB8AC3E}">
        <p14:creationId xmlns:p14="http://schemas.microsoft.com/office/powerpoint/2010/main" val="168462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191D94-F2D0-1DB0-D256-17738A2BAE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3B4A75-D453-07A9-2C7D-40BB1BBFA0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38BB8-1805-A41D-F03B-E44DCF61F13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F0F2983-1E49-DDE2-4134-A8F16B3BDB6B}"/>
              </a:ext>
            </a:extLst>
          </p:cNvPr>
          <p:cNvSpPr>
            <a:spLocks noGrp="1"/>
          </p:cNvSpPr>
          <p:nvPr>
            <p:ph type="sldNum" sz="quarter" idx="5"/>
          </p:nvPr>
        </p:nvSpPr>
        <p:spPr/>
        <p:txBody>
          <a:bodyPr/>
          <a:lstStyle/>
          <a:p>
            <a:fld id="{43FF3B63-E1AE-4657-ADAA-79674BBF57DB}" type="slidenum">
              <a:rPr lang="en-US" smtClean="0"/>
              <a:t>10</a:t>
            </a:fld>
            <a:endParaRPr lang="en-US"/>
          </a:p>
        </p:txBody>
      </p:sp>
    </p:spTree>
    <p:extLst>
      <p:ext uri="{BB962C8B-B14F-4D97-AF65-F5344CB8AC3E}">
        <p14:creationId xmlns:p14="http://schemas.microsoft.com/office/powerpoint/2010/main" val="378649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0FB9-0753-4DD6-8F25-247019F064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8F0A74-9A35-40D5-BDF7-F5ECDB6FC3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2CF2BB-AFEA-45E7-BB61-1FD3A9BB6414}"/>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5" name="Footer Placeholder 4">
            <a:extLst>
              <a:ext uri="{FF2B5EF4-FFF2-40B4-BE49-F238E27FC236}">
                <a16:creationId xmlns:a16="http://schemas.microsoft.com/office/drawing/2014/main" id="{1F410654-90FA-43C6-9080-E64A33D9A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EAF91-EC62-4661-96E0-4A4A33611FB8}"/>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317110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86A9F-27CE-44D3-A20E-838AA73F24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B11644-B586-4EFA-A8BE-763602ABC2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030A3-F020-49D3-A69A-A7CB58629932}"/>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5" name="Footer Placeholder 4">
            <a:extLst>
              <a:ext uri="{FF2B5EF4-FFF2-40B4-BE49-F238E27FC236}">
                <a16:creationId xmlns:a16="http://schemas.microsoft.com/office/drawing/2014/main" id="{0C8E184B-975C-4770-AE76-B8CB66FDE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72771E-8DE5-4504-81BC-5F6E69CD53F0}"/>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22905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38DDFF-9D0D-4146-A2F3-81249A673D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FF6B83-B122-45A9-92A7-661097C383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67DC49-79EF-4B82-A3BF-672FC5D098E2}"/>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5" name="Footer Placeholder 4">
            <a:extLst>
              <a:ext uri="{FF2B5EF4-FFF2-40B4-BE49-F238E27FC236}">
                <a16:creationId xmlns:a16="http://schemas.microsoft.com/office/drawing/2014/main" id="{89C83B36-DE17-4439-8EC4-30C9A86D0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C4490-4DFE-47F2-8F70-BE6D0515741D}"/>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38269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7E2A-9555-464B-A5E8-19D4937A5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5A1D49-CBBF-4DF6-A70B-FE56645EA1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CD788-4C96-47AB-BC86-8258F5D83EA7}"/>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5" name="Footer Placeholder 4">
            <a:extLst>
              <a:ext uri="{FF2B5EF4-FFF2-40B4-BE49-F238E27FC236}">
                <a16:creationId xmlns:a16="http://schemas.microsoft.com/office/drawing/2014/main" id="{D66B5603-1B53-4F54-B844-1021EE70D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6992A-A1A3-48B5-B82B-C3C0B7D25770}"/>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1803247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776C-B9BC-4282-ADFB-8BD6F1011B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94F2D4-F34C-4417-AC4C-F74E2C8AE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099193-9FDD-46CB-B4CC-D786858C7023}"/>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5" name="Footer Placeholder 4">
            <a:extLst>
              <a:ext uri="{FF2B5EF4-FFF2-40B4-BE49-F238E27FC236}">
                <a16:creationId xmlns:a16="http://schemas.microsoft.com/office/drawing/2014/main" id="{9DB3C67E-043B-4263-B55A-CB727E8A4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7DE88-3A3D-4A29-8C46-4CF908BB727B}"/>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147465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E3A3-E1BF-4A86-96DB-E5C77CF540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121631-BD84-4529-9C17-0F222F9459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203125-A5DF-43F7-A002-C18E5195B3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A58081-4BC7-41CB-964F-F181CB563AAC}"/>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6" name="Footer Placeholder 5">
            <a:extLst>
              <a:ext uri="{FF2B5EF4-FFF2-40B4-BE49-F238E27FC236}">
                <a16:creationId xmlns:a16="http://schemas.microsoft.com/office/drawing/2014/main" id="{31D4484A-9A5D-4CAC-BFDF-F9BBB0AC70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064F0-ED2F-488E-873C-E972D4AB0169}"/>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157934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7E59F-CEBD-4454-AF85-522A72AF2F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61AF3F-4767-4899-8928-D0F7839173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1CDC0B-D459-438C-BD62-3E644B6C6F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666E3-B81B-4016-802C-698E83CA6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31BFDD-C030-4AC4-A6A3-3065D58B91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D3EB21-D96C-4B2C-9499-FC0B4502FC14}"/>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8" name="Footer Placeholder 7">
            <a:extLst>
              <a:ext uri="{FF2B5EF4-FFF2-40B4-BE49-F238E27FC236}">
                <a16:creationId xmlns:a16="http://schemas.microsoft.com/office/drawing/2014/main" id="{394B55DB-8B83-48CE-A0F4-9D9B2E5B3D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6612F9-DEAF-4D63-B67D-BEA43D167555}"/>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2025245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1D24A-4F57-4E00-9401-CB58D010B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5AB3EB-6BB4-4989-A299-5D715B1B6083}"/>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4" name="Footer Placeholder 3">
            <a:extLst>
              <a:ext uri="{FF2B5EF4-FFF2-40B4-BE49-F238E27FC236}">
                <a16:creationId xmlns:a16="http://schemas.microsoft.com/office/drawing/2014/main" id="{B6928105-9A94-4E17-90C6-ED7934A019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08CCFB-2A7A-4A42-9DC1-2D84BA2EC84B}"/>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314323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8A47D-5ECB-4E41-95F2-9F74657536DD}"/>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3" name="Footer Placeholder 2">
            <a:extLst>
              <a:ext uri="{FF2B5EF4-FFF2-40B4-BE49-F238E27FC236}">
                <a16:creationId xmlns:a16="http://schemas.microsoft.com/office/drawing/2014/main" id="{7997D849-FD14-4F76-A413-50F52EAC06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1FB66C-B118-488F-8E5E-3EDFCE3A1B47}"/>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380771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17D9-2497-47AD-920C-5A483DCBAE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5A8709-B8BF-4971-B4AE-D5E0D30470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8D60DA-1E80-4E9C-896E-A0E7D3D2C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5F82D4-7C89-4EFB-B9D0-6F99E1397446}"/>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6" name="Footer Placeholder 5">
            <a:extLst>
              <a:ext uri="{FF2B5EF4-FFF2-40B4-BE49-F238E27FC236}">
                <a16:creationId xmlns:a16="http://schemas.microsoft.com/office/drawing/2014/main" id="{F7ACED97-03AF-4DCB-9F84-2219423AAE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A20DF8-1C23-4033-A9F6-304CD9162AA1}"/>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3238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3CC33-0649-4F5B-B3C7-09E0EEE74E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269A5B-A4D6-488F-ABF9-99D6C2F0E4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36E3B7-6C90-40F4-9BFB-1A6EAB870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3F2B51-98E7-4CEA-B383-71D81750B83B}"/>
              </a:ext>
            </a:extLst>
          </p:cNvPr>
          <p:cNvSpPr>
            <a:spLocks noGrp="1"/>
          </p:cNvSpPr>
          <p:nvPr>
            <p:ph type="dt" sz="half" idx="10"/>
          </p:nvPr>
        </p:nvSpPr>
        <p:spPr/>
        <p:txBody>
          <a:bodyPr/>
          <a:lstStyle/>
          <a:p>
            <a:fld id="{332181CF-E6E4-4A28-B8D7-98FDB20058E2}" type="datetimeFigureOut">
              <a:rPr lang="en-US" smtClean="0"/>
              <a:t>2/29/2024</a:t>
            </a:fld>
            <a:endParaRPr lang="en-US"/>
          </a:p>
        </p:txBody>
      </p:sp>
      <p:sp>
        <p:nvSpPr>
          <p:cNvPr id="6" name="Footer Placeholder 5">
            <a:extLst>
              <a:ext uri="{FF2B5EF4-FFF2-40B4-BE49-F238E27FC236}">
                <a16:creationId xmlns:a16="http://schemas.microsoft.com/office/drawing/2014/main" id="{5D027D0C-EE4C-4728-B719-5C57A392E6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18FEDC-45E2-454B-B5EF-A4086CBF8B65}"/>
              </a:ext>
            </a:extLst>
          </p:cNvPr>
          <p:cNvSpPr>
            <a:spLocks noGrp="1"/>
          </p:cNvSpPr>
          <p:nvPr>
            <p:ph type="sldNum" sz="quarter" idx="12"/>
          </p:nvPr>
        </p:nvSpPr>
        <p:spPr/>
        <p:txBody>
          <a:bodyPr/>
          <a:lstStyle/>
          <a:p>
            <a:fld id="{690171EE-0EFE-464F-B554-AD36FCF55222}" type="slidenum">
              <a:rPr lang="en-US" smtClean="0"/>
              <a:t>‹#›</a:t>
            </a:fld>
            <a:endParaRPr lang="en-US"/>
          </a:p>
        </p:txBody>
      </p:sp>
    </p:spTree>
    <p:extLst>
      <p:ext uri="{BB962C8B-B14F-4D97-AF65-F5344CB8AC3E}">
        <p14:creationId xmlns:p14="http://schemas.microsoft.com/office/powerpoint/2010/main" val="92342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1BDDD5-D20B-4B15-B2BB-52AB5171F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E505E0-9643-428C-8DE7-2AF52E31B7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A4EEF-447D-4343-A940-06CAAF8C0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181CF-E6E4-4A28-B8D7-98FDB20058E2}" type="datetimeFigureOut">
              <a:rPr lang="en-US" smtClean="0"/>
              <a:t>2/29/2024</a:t>
            </a:fld>
            <a:endParaRPr lang="en-US"/>
          </a:p>
        </p:txBody>
      </p:sp>
      <p:sp>
        <p:nvSpPr>
          <p:cNvPr id="5" name="Footer Placeholder 4">
            <a:extLst>
              <a:ext uri="{FF2B5EF4-FFF2-40B4-BE49-F238E27FC236}">
                <a16:creationId xmlns:a16="http://schemas.microsoft.com/office/drawing/2014/main" id="{ED8665CA-9682-4237-A4D5-322934274E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1A4258-B78C-4DF8-9306-B59098F2C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171EE-0EFE-464F-B554-AD36FCF55222}" type="slidenum">
              <a:rPr lang="en-US" smtClean="0"/>
              <a:t>‹#›</a:t>
            </a:fld>
            <a:endParaRPr lang="en-US"/>
          </a:p>
        </p:txBody>
      </p:sp>
    </p:spTree>
    <p:extLst>
      <p:ext uri="{BB962C8B-B14F-4D97-AF65-F5344CB8AC3E}">
        <p14:creationId xmlns:p14="http://schemas.microsoft.com/office/powerpoint/2010/main" val="3056746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2.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padlet.com/mmitchell266/Campuscommunitysupports" TargetMode="External"/><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hyperlink" Target="https://padlet.com/mmitchell266/SiloBreakingResources" TargetMode="External"/><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padlet.com/mmitchell266/Questions" TargetMode="External"/><Relationship Id="rId7"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nces.ed.gov/programs/digest/d22/tables/dt22_311.10.asp" TargetMode="External"/><Relationship Id="rId7" Type="http://schemas.openxmlformats.org/officeDocument/2006/relationships/hyperlink" Target="https://www.ahead.org/blogs/ahead/2021/09/20/the-biennial-ahead-survey-report-is-now-availabl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chrome-extension://efaidnbmnnnibpcajpcglclefindmkaj/https:/pnpi.org/wp-content/uploads/2023/11/StudentswithDisabilities-Nov-2023.pdf" TargetMode="External"/><Relationship Id="rId11" Type="http://schemas.openxmlformats.org/officeDocument/2006/relationships/image" Target="../media/image15.gif"/><Relationship Id="rId5" Type="http://schemas.openxmlformats.org/officeDocument/2006/relationships/hyperlink" Target="https://nces.ed.gov/fastfacts/display.asp?id=60" TargetMode="External"/><Relationship Id="rId10" Type="http://schemas.openxmlformats.org/officeDocument/2006/relationships/hyperlink" Target="https://www.calvin.edu/library/knightcite/index.php" TargetMode="External"/><Relationship Id="rId4" Type="http://schemas.openxmlformats.org/officeDocument/2006/relationships/hyperlink" Target="https://nces.ed.gov/whatsnew/press_releases/4_26_2022.asp" TargetMode="Externa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padlet.com/mmitchell266/FeelingNotAlonePol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nces.ed.gov/fastfacts/display.asp?id=60"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padlet.com/mmitchell266/FeelingNotAlonePoll" TargetMode="External"/><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A0D7-6F33-4906-903C-914A5C59DDEB}"/>
              </a:ext>
            </a:extLst>
          </p:cNvPr>
          <p:cNvSpPr>
            <a:spLocks noGrp="1"/>
          </p:cNvSpPr>
          <p:nvPr>
            <p:ph type="ctrTitle"/>
          </p:nvPr>
        </p:nvSpPr>
        <p:spPr/>
        <p:txBody>
          <a:bodyPr>
            <a:normAutofit fontScale="90000"/>
          </a:bodyPr>
          <a:lstStyle/>
          <a:p>
            <a:r>
              <a:rPr lang="en-US" sz="5500" dirty="0">
                <a:solidFill>
                  <a:srgbClr val="002060"/>
                </a:solidFill>
                <a:latin typeface="Cooper Black" panose="0208090404030B020404" pitchFamily="18" charset="0"/>
              </a:rPr>
              <a:t>How to NOT Feel So Alone: Maximizing Community Partnerships</a:t>
            </a:r>
          </a:p>
        </p:txBody>
      </p:sp>
      <p:sp>
        <p:nvSpPr>
          <p:cNvPr id="3" name="Subtitle 2">
            <a:extLst>
              <a:ext uri="{FF2B5EF4-FFF2-40B4-BE49-F238E27FC236}">
                <a16:creationId xmlns:a16="http://schemas.microsoft.com/office/drawing/2014/main" id="{271348A9-91A5-4978-BB6A-BDD798A8DFCB}"/>
              </a:ext>
            </a:extLst>
          </p:cNvPr>
          <p:cNvSpPr>
            <a:spLocks noGrp="1"/>
          </p:cNvSpPr>
          <p:nvPr>
            <p:ph type="subTitle" idx="1"/>
          </p:nvPr>
        </p:nvSpPr>
        <p:spPr>
          <a:xfrm>
            <a:off x="1524000" y="3910998"/>
            <a:ext cx="9144000" cy="1655762"/>
          </a:xfrm>
        </p:spPr>
        <p:txBody>
          <a:bodyPr>
            <a:normAutofit fontScale="77500" lnSpcReduction="20000"/>
          </a:bodyPr>
          <a:lstStyle/>
          <a:p>
            <a:r>
              <a:rPr lang="en-US" sz="3600" b="1" dirty="0"/>
              <a:t>Presented by</a:t>
            </a:r>
          </a:p>
          <a:p>
            <a:r>
              <a:rPr lang="en-US" dirty="0"/>
              <a:t>Michelle Mitchell, M.Ed., CRC, Lehigh Carbon Community College</a:t>
            </a:r>
          </a:p>
          <a:p>
            <a:r>
              <a:rPr lang="en-US" dirty="0"/>
              <a:t>Jennifer C. Osinski, M.Ed., M.S., Bucks County Community College</a:t>
            </a:r>
            <a:endParaRPr lang="en-US" b="0" dirty="0">
              <a:effectLst/>
            </a:endParaRPr>
          </a:p>
          <a:p>
            <a:r>
              <a:rPr lang="en-US" dirty="0"/>
              <a:t/>
            </a:r>
            <a:br>
              <a:rPr lang="en-US" dirty="0"/>
            </a:br>
            <a:endParaRPr lang="en-US" dirty="0"/>
          </a:p>
        </p:txBody>
      </p:sp>
      <p:pic>
        <p:nvPicPr>
          <p:cNvPr id="9" name="Picture 8">
            <a:extLst>
              <a:ext uri="{FF2B5EF4-FFF2-40B4-BE49-F238E27FC236}">
                <a16:creationId xmlns:a16="http://schemas.microsoft.com/office/drawing/2014/main" id="{AED9DDB7-BE44-4CF0-BD29-5FFACC7F3EA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334846" y="4738879"/>
            <a:ext cx="1256697" cy="1636758"/>
          </a:xfrm>
          <a:prstGeom prst="rect">
            <a:avLst/>
          </a:prstGeom>
        </p:spPr>
      </p:pic>
      <p:pic>
        <p:nvPicPr>
          <p:cNvPr id="11" name="Picture 10">
            <a:extLst>
              <a:ext uri="{FF2B5EF4-FFF2-40B4-BE49-F238E27FC236}">
                <a16:creationId xmlns:a16="http://schemas.microsoft.com/office/drawing/2014/main" id="{F14B5CEF-9536-4F5C-ABE6-C981FF7258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929" y="4624539"/>
            <a:ext cx="1780373" cy="1780373"/>
          </a:xfrm>
          <a:prstGeom prst="rect">
            <a:avLst/>
          </a:prstGeom>
        </p:spPr>
      </p:pic>
    </p:spTree>
    <p:extLst>
      <p:ext uri="{BB962C8B-B14F-4D97-AF65-F5344CB8AC3E}">
        <p14:creationId xmlns:p14="http://schemas.microsoft.com/office/powerpoint/2010/main" val="2840259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072284-0936-C22C-A820-DF3C2A1FAC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0B87C5-7B0B-CEDD-9D75-FEB8C8F404F0}"/>
              </a:ext>
            </a:extLst>
          </p:cNvPr>
          <p:cNvSpPr>
            <a:spLocks noGrp="1"/>
          </p:cNvSpPr>
          <p:nvPr>
            <p:ph type="title"/>
          </p:nvPr>
        </p:nvSpPr>
        <p:spPr/>
        <p:txBody>
          <a:bodyPr/>
          <a:lstStyle/>
          <a:p>
            <a:r>
              <a:rPr lang="en-US" dirty="0">
                <a:solidFill>
                  <a:srgbClr val="002060"/>
                </a:solidFill>
                <a:latin typeface="Cooper Black" panose="0208090404030B020404" pitchFamily="18" charset="0"/>
              </a:rPr>
              <a:t>Community Supports</a:t>
            </a:r>
          </a:p>
        </p:txBody>
      </p:sp>
      <p:pic>
        <p:nvPicPr>
          <p:cNvPr id="4" name="Picture 3">
            <a:extLst>
              <a:ext uri="{FF2B5EF4-FFF2-40B4-BE49-F238E27FC236}">
                <a16:creationId xmlns:a16="http://schemas.microsoft.com/office/drawing/2014/main" id="{C7A040FD-586C-1551-73E0-3F2ECFD6C35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305A09F3-945D-1A49-A225-DA0084A4890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pic>
        <p:nvPicPr>
          <p:cNvPr id="7" name="Picture 6">
            <a:extLst>
              <a:ext uri="{FF2B5EF4-FFF2-40B4-BE49-F238E27FC236}">
                <a16:creationId xmlns:a16="http://schemas.microsoft.com/office/drawing/2014/main" id="{8C48BFB9-69B1-77DC-8110-A1FEB1CF23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5550" y="1918494"/>
            <a:ext cx="2349500" cy="863600"/>
          </a:xfrm>
          <a:prstGeom prst="rect">
            <a:avLst/>
          </a:prstGeom>
        </p:spPr>
      </p:pic>
      <p:pic>
        <p:nvPicPr>
          <p:cNvPr id="9" name="Picture 8" descr="A blue and white logo&#10;&#10;Description automatically generated">
            <a:extLst>
              <a:ext uri="{FF2B5EF4-FFF2-40B4-BE49-F238E27FC236}">
                <a16:creationId xmlns:a16="http://schemas.microsoft.com/office/drawing/2014/main" id="{142760AB-1F0D-7F34-141E-BE4457858C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39251" y="3335251"/>
            <a:ext cx="2286000" cy="889000"/>
          </a:xfrm>
          <a:prstGeom prst="rect">
            <a:avLst/>
          </a:prstGeom>
        </p:spPr>
      </p:pic>
      <p:pic>
        <p:nvPicPr>
          <p:cNvPr id="11" name="Picture 10" descr="A close-up of a logo&#10;&#10;Description automatically generated">
            <a:extLst>
              <a:ext uri="{FF2B5EF4-FFF2-40B4-BE49-F238E27FC236}">
                <a16:creationId xmlns:a16="http://schemas.microsoft.com/office/drawing/2014/main" id="{941D15E7-BFD6-C785-C6C9-97355FDA68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11700" y="3544136"/>
            <a:ext cx="2768600" cy="723900"/>
          </a:xfrm>
          <a:prstGeom prst="rect">
            <a:avLst/>
          </a:prstGeom>
        </p:spPr>
      </p:pic>
      <p:pic>
        <p:nvPicPr>
          <p:cNvPr id="13" name="Picture 12" descr="A logo for a company&#10;&#10;Description automatically generated">
            <a:extLst>
              <a:ext uri="{FF2B5EF4-FFF2-40B4-BE49-F238E27FC236}">
                <a16:creationId xmlns:a16="http://schemas.microsoft.com/office/drawing/2014/main" id="{9096747B-CE34-B934-9F81-FF0A3AA5E0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74750" y="4471035"/>
            <a:ext cx="2400300" cy="838200"/>
          </a:xfrm>
          <a:prstGeom prst="rect">
            <a:avLst/>
          </a:prstGeom>
        </p:spPr>
      </p:pic>
      <p:pic>
        <p:nvPicPr>
          <p:cNvPr id="15" name="Picture 14" descr="A close-up of a logo&#10;&#10;Description automatically generated">
            <a:extLst>
              <a:ext uri="{FF2B5EF4-FFF2-40B4-BE49-F238E27FC236}">
                <a16:creationId xmlns:a16="http://schemas.microsoft.com/office/drawing/2014/main" id="{CE4CE4D8-6EBE-370C-5BFA-6EA38C07757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40485" y="5071353"/>
            <a:ext cx="1819031" cy="812800"/>
          </a:xfrm>
          <a:prstGeom prst="rect">
            <a:avLst/>
          </a:prstGeom>
        </p:spPr>
      </p:pic>
      <p:pic>
        <p:nvPicPr>
          <p:cNvPr id="17" name="Picture 16" descr="A logo for a company&#10;&#10;Description automatically generated">
            <a:extLst>
              <a:ext uri="{FF2B5EF4-FFF2-40B4-BE49-F238E27FC236}">
                <a16:creationId xmlns:a16="http://schemas.microsoft.com/office/drawing/2014/main" id="{07F1B242-0B65-D8E1-5DB2-08C9F787E0F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59600" y="1544220"/>
            <a:ext cx="1999916" cy="1999916"/>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FAA23900-225A-F972-6CEB-B7EA95B99AD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68316" y="6103143"/>
            <a:ext cx="3416300" cy="584200"/>
          </a:xfrm>
          <a:prstGeom prst="rect">
            <a:avLst/>
          </a:prstGeom>
        </p:spPr>
      </p:pic>
    </p:spTree>
    <p:extLst>
      <p:ext uri="{BB962C8B-B14F-4D97-AF65-F5344CB8AC3E}">
        <p14:creationId xmlns:p14="http://schemas.microsoft.com/office/powerpoint/2010/main" val="33938760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500"/>
                                  </p:stCondLst>
                                  <p:childTnLst>
                                    <p:set>
                                      <p:cBhvr>
                                        <p:cTn id="14"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50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150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200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50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F5EBA-6F7D-8664-4B7F-1729693234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221608-265C-6068-B18D-939BADD24751}"/>
              </a:ext>
            </a:extLst>
          </p:cNvPr>
          <p:cNvSpPr>
            <a:spLocks noGrp="1"/>
          </p:cNvSpPr>
          <p:nvPr>
            <p:ph type="title"/>
          </p:nvPr>
        </p:nvSpPr>
        <p:spPr/>
        <p:txBody>
          <a:bodyPr/>
          <a:lstStyle/>
          <a:p>
            <a:r>
              <a:rPr lang="en-US" dirty="0">
                <a:solidFill>
                  <a:srgbClr val="002060"/>
                </a:solidFill>
                <a:latin typeface="Cooper Black" panose="0208090404030B020404" pitchFamily="18" charset="0"/>
              </a:rPr>
              <a:t>Breaking Down the Silos</a:t>
            </a:r>
          </a:p>
        </p:txBody>
      </p:sp>
      <p:sp>
        <p:nvSpPr>
          <p:cNvPr id="3" name="Content Placeholder 2">
            <a:extLst>
              <a:ext uri="{FF2B5EF4-FFF2-40B4-BE49-F238E27FC236}">
                <a16:creationId xmlns:a16="http://schemas.microsoft.com/office/drawing/2014/main" id="{081DDDB9-F654-73F2-C1C4-D6B632106569}"/>
              </a:ext>
            </a:extLst>
          </p:cNvPr>
          <p:cNvSpPr>
            <a:spLocks noGrp="1"/>
          </p:cNvSpPr>
          <p:nvPr>
            <p:ph idx="1"/>
          </p:nvPr>
        </p:nvSpPr>
        <p:spPr/>
        <p:txBody>
          <a:bodyPr>
            <a:normAutofit/>
          </a:bodyPr>
          <a:lstStyle/>
          <a:p>
            <a:r>
              <a:rPr lang="en-US" sz="4400" dirty="0"/>
              <a:t>Targeted </a:t>
            </a:r>
            <a:r>
              <a:rPr lang="en-US" sz="4400" dirty="0" smtClean="0"/>
              <a:t>Selection</a:t>
            </a:r>
          </a:p>
          <a:p>
            <a:r>
              <a:rPr lang="en-US" sz="4400" dirty="0" smtClean="0"/>
              <a:t>Communication</a:t>
            </a:r>
          </a:p>
          <a:p>
            <a:r>
              <a:rPr lang="en-US" sz="4400" dirty="0"/>
              <a:t>Information Sharing</a:t>
            </a:r>
          </a:p>
          <a:p>
            <a:r>
              <a:rPr lang="en-US" sz="4400" dirty="0"/>
              <a:t>Removing the Barrier of Fear</a:t>
            </a:r>
          </a:p>
          <a:p>
            <a:endParaRPr lang="en-US" sz="4400" dirty="0"/>
          </a:p>
        </p:txBody>
      </p:sp>
      <p:pic>
        <p:nvPicPr>
          <p:cNvPr id="4" name="Picture 3">
            <a:extLst>
              <a:ext uri="{FF2B5EF4-FFF2-40B4-BE49-F238E27FC236}">
                <a16:creationId xmlns:a16="http://schemas.microsoft.com/office/drawing/2014/main" id="{5A85A1BE-AB6D-BFBD-B72E-92BB32C9564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4184CBDF-A623-1D3A-0647-8852168E278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260835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E9E39-B990-F2A0-859F-B96F53A13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3B2533-BD6A-E436-6A56-E5A91DE673E6}"/>
              </a:ext>
            </a:extLst>
          </p:cNvPr>
          <p:cNvSpPr>
            <a:spLocks noGrp="1"/>
          </p:cNvSpPr>
          <p:nvPr>
            <p:ph type="title"/>
          </p:nvPr>
        </p:nvSpPr>
        <p:spPr/>
        <p:txBody>
          <a:bodyPr/>
          <a:lstStyle/>
          <a:p>
            <a:r>
              <a:rPr lang="en-US" dirty="0">
                <a:solidFill>
                  <a:srgbClr val="002060"/>
                </a:solidFill>
                <a:latin typeface="Cooper Black" panose="0208090404030B020404" pitchFamily="18" charset="0"/>
              </a:rPr>
              <a:t>Campus/Community Supports</a:t>
            </a:r>
            <a:endParaRPr lang="en-US" dirty="0"/>
          </a:p>
        </p:txBody>
      </p:sp>
      <p:sp>
        <p:nvSpPr>
          <p:cNvPr id="3" name="Content Placeholder 2">
            <a:extLst>
              <a:ext uri="{FF2B5EF4-FFF2-40B4-BE49-F238E27FC236}">
                <a16:creationId xmlns:a16="http://schemas.microsoft.com/office/drawing/2014/main" id="{12B8D63B-4902-DCC2-AF52-E24915261F36}"/>
              </a:ext>
            </a:extLst>
          </p:cNvPr>
          <p:cNvSpPr>
            <a:spLocks noGrp="1"/>
          </p:cNvSpPr>
          <p:nvPr>
            <p:ph idx="1"/>
          </p:nvPr>
        </p:nvSpPr>
        <p:spPr>
          <a:xfrm>
            <a:off x="838200" y="1825625"/>
            <a:ext cx="10515600" cy="2258695"/>
          </a:xfrm>
        </p:spPr>
        <p:txBody>
          <a:bodyPr>
            <a:normAutofit fontScale="85000" lnSpcReduction="20000"/>
          </a:bodyPr>
          <a:lstStyle/>
          <a:p>
            <a:r>
              <a:rPr lang="en-US" sz="4400" dirty="0"/>
              <a:t>In this </a:t>
            </a:r>
            <a:r>
              <a:rPr lang="en-US" sz="4400" dirty="0" err="1"/>
              <a:t>Padlet</a:t>
            </a:r>
            <a:r>
              <a:rPr lang="en-US" sz="4400" dirty="0"/>
              <a:t>, tell us what are your current on campus resources and off-campus resources you are using</a:t>
            </a:r>
            <a:r>
              <a:rPr lang="en-US" sz="4400" dirty="0" smtClean="0"/>
              <a:t>.</a:t>
            </a:r>
          </a:p>
          <a:p>
            <a:r>
              <a:rPr lang="en-US" sz="4400" dirty="0">
                <a:hlinkClick r:id="rId3"/>
              </a:rPr>
              <a:t>https://</a:t>
            </a:r>
            <a:r>
              <a:rPr lang="en-US" sz="4400" dirty="0" smtClean="0">
                <a:hlinkClick r:id="rId3"/>
              </a:rPr>
              <a:t>padlet.com/mmitchell266/Campuscommunitysupports</a:t>
            </a:r>
            <a:endParaRPr lang="en-US" sz="4400" dirty="0"/>
          </a:p>
        </p:txBody>
      </p:sp>
      <p:pic>
        <p:nvPicPr>
          <p:cNvPr id="4" name="Picture 3">
            <a:extLst>
              <a:ext uri="{FF2B5EF4-FFF2-40B4-BE49-F238E27FC236}">
                <a16:creationId xmlns:a16="http://schemas.microsoft.com/office/drawing/2014/main" id="{D7A274E3-A9D9-5339-9D03-8C2C6885CD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021B2F03-DC09-7A6E-0F2D-51C28344117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pic>
        <p:nvPicPr>
          <p:cNvPr id="6" name="Picture 5"/>
          <p:cNvPicPr>
            <a:picLocks noChangeAspect="1"/>
          </p:cNvPicPr>
          <p:nvPr/>
        </p:nvPicPr>
        <p:blipFill>
          <a:blip r:embed="rId6"/>
          <a:stretch>
            <a:fillRect/>
          </a:stretch>
        </p:blipFill>
        <p:spPr>
          <a:xfrm>
            <a:off x="1698307" y="4734308"/>
            <a:ext cx="3857625" cy="1181100"/>
          </a:xfrm>
          <a:prstGeom prst="rect">
            <a:avLst/>
          </a:prstGeom>
        </p:spPr>
      </p:pic>
      <p:pic>
        <p:nvPicPr>
          <p:cNvPr id="7" name="Picture 6"/>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203582" y="3978275"/>
            <a:ext cx="2514600" cy="2514600"/>
          </a:xfrm>
          <a:prstGeom prst="rect">
            <a:avLst/>
          </a:prstGeom>
        </p:spPr>
      </p:pic>
    </p:spTree>
    <p:extLst>
      <p:ext uri="{BB962C8B-B14F-4D97-AF65-F5344CB8AC3E}">
        <p14:creationId xmlns:p14="http://schemas.microsoft.com/office/powerpoint/2010/main" val="221963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E9E39-B990-F2A0-859F-B96F53A13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3B2533-BD6A-E436-6A56-E5A91DE673E6}"/>
              </a:ext>
            </a:extLst>
          </p:cNvPr>
          <p:cNvSpPr>
            <a:spLocks noGrp="1"/>
          </p:cNvSpPr>
          <p:nvPr>
            <p:ph type="title"/>
          </p:nvPr>
        </p:nvSpPr>
        <p:spPr/>
        <p:txBody>
          <a:bodyPr/>
          <a:lstStyle/>
          <a:p>
            <a:r>
              <a:rPr lang="en-US" dirty="0">
                <a:solidFill>
                  <a:srgbClr val="002060"/>
                </a:solidFill>
                <a:latin typeface="Cooper Black" panose="0208090404030B020404" pitchFamily="18" charset="0"/>
              </a:rPr>
              <a:t>Silo Breaking Resources</a:t>
            </a:r>
            <a:endParaRPr lang="en-US" dirty="0"/>
          </a:p>
        </p:txBody>
      </p:sp>
      <p:sp>
        <p:nvSpPr>
          <p:cNvPr id="3" name="Content Placeholder 2">
            <a:extLst>
              <a:ext uri="{FF2B5EF4-FFF2-40B4-BE49-F238E27FC236}">
                <a16:creationId xmlns:a16="http://schemas.microsoft.com/office/drawing/2014/main" id="{12B8D63B-4902-DCC2-AF52-E24915261F36}"/>
              </a:ext>
            </a:extLst>
          </p:cNvPr>
          <p:cNvSpPr>
            <a:spLocks noGrp="1"/>
          </p:cNvSpPr>
          <p:nvPr>
            <p:ph idx="1"/>
          </p:nvPr>
        </p:nvSpPr>
        <p:spPr>
          <a:xfrm>
            <a:off x="838200" y="1825625"/>
            <a:ext cx="10515600" cy="2258695"/>
          </a:xfrm>
        </p:spPr>
        <p:txBody>
          <a:bodyPr>
            <a:normAutofit fontScale="92500" lnSpcReduction="10000"/>
          </a:bodyPr>
          <a:lstStyle/>
          <a:p>
            <a:r>
              <a:rPr lang="en-US" sz="4400" dirty="0"/>
              <a:t>In this </a:t>
            </a:r>
            <a:r>
              <a:rPr lang="en-US" sz="4400" dirty="0" err="1"/>
              <a:t>Padlet</a:t>
            </a:r>
            <a:r>
              <a:rPr lang="en-US" sz="4400" dirty="0"/>
              <a:t>, tell us what resources you would like to start breaking down the </a:t>
            </a:r>
            <a:r>
              <a:rPr lang="en-US" sz="4400" dirty="0" smtClean="0"/>
              <a:t>silos</a:t>
            </a:r>
          </a:p>
          <a:p>
            <a:r>
              <a:rPr lang="en-US" sz="4400" dirty="0">
                <a:hlinkClick r:id="rId3"/>
              </a:rPr>
              <a:t>https://</a:t>
            </a:r>
            <a:r>
              <a:rPr lang="en-US" sz="4400" dirty="0" smtClean="0">
                <a:hlinkClick r:id="rId3"/>
              </a:rPr>
              <a:t>padlet.com/mmitchell266/SiloBreakingResources</a:t>
            </a:r>
            <a:endParaRPr lang="en-US" sz="4400" dirty="0" smtClean="0"/>
          </a:p>
        </p:txBody>
      </p:sp>
      <p:pic>
        <p:nvPicPr>
          <p:cNvPr id="4" name="Picture 3">
            <a:extLst>
              <a:ext uri="{FF2B5EF4-FFF2-40B4-BE49-F238E27FC236}">
                <a16:creationId xmlns:a16="http://schemas.microsoft.com/office/drawing/2014/main" id="{D7A274E3-A9D9-5339-9D03-8C2C6885CD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021B2F03-DC09-7A6E-0F2D-51C28344117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pic>
        <p:nvPicPr>
          <p:cNvPr id="6" name="Picture 5"/>
          <p:cNvPicPr>
            <a:picLocks noChangeAspect="1"/>
          </p:cNvPicPr>
          <p:nvPr/>
        </p:nvPicPr>
        <p:blipFill>
          <a:blip r:embed="rId6"/>
          <a:stretch>
            <a:fillRect/>
          </a:stretch>
        </p:blipFill>
        <p:spPr>
          <a:xfrm>
            <a:off x="1911667" y="5027340"/>
            <a:ext cx="3857625" cy="1181100"/>
          </a:xfrm>
          <a:prstGeom prst="rect">
            <a:avLst/>
          </a:prstGeom>
        </p:spPr>
      </p:pic>
      <p:pic>
        <p:nvPicPr>
          <p:cNvPr id="8" name="Picture 7"/>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447422" y="4252595"/>
            <a:ext cx="2240280" cy="2240280"/>
          </a:xfrm>
          <a:prstGeom prst="rect">
            <a:avLst/>
          </a:prstGeom>
        </p:spPr>
      </p:pic>
    </p:spTree>
    <p:extLst>
      <p:ext uri="{BB962C8B-B14F-4D97-AF65-F5344CB8AC3E}">
        <p14:creationId xmlns:p14="http://schemas.microsoft.com/office/powerpoint/2010/main" val="295626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51564-1400-B93F-D2A9-2295BA6B7A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F25C02-B47B-F70C-4321-29F5A9AFBC1D}"/>
              </a:ext>
            </a:extLst>
          </p:cNvPr>
          <p:cNvSpPr>
            <a:spLocks noGrp="1"/>
          </p:cNvSpPr>
          <p:nvPr>
            <p:ph type="title"/>
          </p:nvPr>
        </p:nvSpPr>
        <p:spPr/>
        <p:txBody>
          <a:bodyPr/>
          <a:lstStyle/>
          <a:p>
            <a:r>
              <a:rPr lang="en-US" dirty="0">
                <a:solidFill>
                  <a:srgbClr val="002060"/>
                </a:solidFill>
                <a:latin typeface="Cooper Black" panose="0208090404030B020404" pitchFamily="18" charset="0"/>
              </a:rPr>
              <a:t>O</a:t>
            </a:r>
            <a:endParaRPr lang="en-US" dirty="0"/>
          </a:p>
        </p:txBody>
      </p:sp>
      <p:sp>
        <p:nvSpPr>
          <p:cNvPr id="3" name="Content Placeholder 2">
            <a:extLst>
              <a:ext uri="{FF2B5EF4-FFF2-40B4-BE49-F238E27FC236}">
                <a16:creationId xmlns:a16="http://schemas.microsoft.com/office/drawing/2014/main" id="{1A994812-BEA6-1696-ACB5-D04CC5982C97}"/>
              </a:ext>
            </a:extLst>
          </p:cNvPr>
          <p:cNvSpPr>
            <a:spLocks noGrp="1"/>
          </p:cNvSpPr>
          <p:nvPr>
            <p:ph idx="1"/>
          </p:nvPr>
        </p:nvSpPr>
        <p:spPr/>
        <p:txBody>
          <a:bodyPr>
            <a:normAutofit/>
          </a:bodyPr>
          <a:lstStyle/>
          <a:p>
            <a:r>
              <a:rPr lang="en-US" sz="4400" dirty="0"/>
              <a:t>W</a:t>
            </a:r>
          </a:p>
        </p:txBody>
      </p:sp>
      <p:pic>
        <p:nvPicPr>
          <p:cNvPr id="4" name="Picture 3">
            <a:extLst>
              <a:ext uri="{FF2B5EF4-FFF2-40B4-BE49-F238E27FC236}">
                <a16:creationId xmlns:a16="http://schemas.microsoft.com/office/drawing/2014/main" id="{FD71268F-3D33-E5BD-4E32-8BF360DE35A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527AFD61-922E-A217-D03D-CB2EEDDEE49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56913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E9E39-B990-F2A0-859F-B96F53A13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3B2533-BD6A-E436-6A56-E5A91DE673E6}"/>
              </a:ext>
            </a:extLst>
          </p:cNvPr>
          <p:cNvSpPr>
            <a:spLocks noGrp="1"/>
          </p:cNvSpPr>
          <p:nvPr>
            <p:ph type="title"/>
          </p:nvPr>
        </p:nvSpPr>
        <p:spPr/>
        <p:txBody>
          <a:bodyPr/>
          <a:lstStyle/>
          <a:p>
            <a:r>
              <a:rPr lang="en-US" dirty="0" smtClean="0">
                <a:solidFill>
                  <a:srgbClr val="002060"/>
                </a:solidFill>
                <a:latin typeface="Cooper Black" panose="0208090404030B020404" pitchFamily="18" charset="0"/>
              </a:rPr>
              <a:t>Questions?</a:t>
            </a:r>
            <a:endParaRPr lang="en-US" dirty="0"/>
          </a:p>
        </p:txBody>
      </p:sp>
      <p:sp>
        <p:nvSpPr>
          <p:cNvPr id="3" name="Content Placeholder 2">
            <a:extLst>
              <a:ext uri="{FF2B5EF4-FFF2-40B4-BE49-F238E27FC236}">
                <a16:creationId xmlns:a16="http://schemas.microsoft.com/office/drawing/2014/main" id="{12B8D63B-4902-DCC2-AF52-E24915261F36}"/>
              </a:ext>
            </a:extLst>
          </p:cNvPr>
          <p:cNvSpPr>
            <a:spLocks noGrp="1"/>
          </p:cNvSpPr>
          <p:nvPr>
            <p:ph idx="1"/>
          </p:nvPr>
        </p:nvSpPr>
        <p:spPr>
          <a:xfrm>
            <a:off x="838200" y="1825625"/>
            <a:ext cx="10515600" cy="2258695"/>
          </a:xfrm>
        </p:spPr>
        <p:txBody>
          <a:bodyPr>
            <a:normAutofit fontScale="92500"/>
          </a:bodyPr>
          <a:lstStyle/>
          <a:p>
            <a:r>
              <a:rPr lang="en-US" sz="4400" dirty="0"/>
              <a:t>In this </a:t>
            </a:r>
            <a:r>
              <a:rPr lang="en-US" sz="4400" dirty="0" err="1"/>
              <a:t>Padlet</a:t>
            </a:r>
            <a:r>
              <a:rPr lang="en-US" sz="4400" dirty="0"/>
              <a:t>, tell us what questions we still have not </a:t>
            </a:r>
            <a:r>
              <a:rPr lang="en-US" sz="4400" dirty="0" smtClean="0"/>
              <a:t>answered</a:t>
            </a:r>
          </a:p>
          <a:p>
            <a:r>
              <a:rPr lang="en-US" sz="4400" dirty="0">
                <a:hlinkClick r:id="rId3"/>
              </a:rPr>
              <a:t>https://</a:t>
            </a:r>
            <a:r>
              <a:rPr lang="en-US" sz="4400" dirty="0" smtClean="0">
                <a:hlinkClick r:id="rId3"/>
              </a:rPr>
              <a:t>padlet.com/mmitchell266/Questions</a:t>
            </a:r>
            <a:endParaRPr lang="en-US" sz="4400" dirty="0" smtClean="0"/>
          </a:p>
        </p:txBody>
      </p:sp>
      <p:pic>
        <p:nvPicPr>
          <p:cNvPr id="4" name="Picture 3">
            <a:extLst>
              <a:ext uri="{FF2B5EF4-FFF2-40B4-BE49-F238E27FC236}">
                <a16:creationId xmlns:a16="http://schemas.microsoft.com/office/drawing/2014/main" id="{D7A274E3-A9D9-5339-9D03-8C2C6885CD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021B2F03-DC09-7A6E-0F2D-51C28344117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pic>
        <p:nvPicPr>
          <p:cNvPr id="6" name="Picture 5"/>
          <p:cNvPicPr>
            <a:picLocks noChangeAspect="1"/>
          </p:cNvPicPr>
          <p:nvPr/>
        </p:nvPicPr>
        <p:blipFill>
          <a:blip r:embed="rId6"/>
          <a:stretch>
            <a:fillRect/>
          </a:stretch>
        </p:blipFill>
        <p:spPr>
          <a:xfrm>
            <a:off x="1911667" y="5027340"/>
            <a:ext cx="3857625" cy="1181100"/>
          </a:xfrm>
          <a:prstGeom prst="rect">
            <a:avLst/>
          </a:prstGeom>
        </p:spPr>
      </p:pic>
      <p:pic>
        <p:nvPicPr>
          <p:cNvPr id="7" name="Picture 6"/>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711440" y="4206875"/>
            <a:ext cx="2286000" cy="2286000"/>
          </a:xfrm>
          <a:prstGeom prst="rect">
            <a:avLst/>
          </a:prstGeom>
        </p:spPr>
      </p:pic>
    </p:spTree>
    <p:extLst>
      <p:ext uri="{BB962C8B-B14F-4D97-AF65-F5344CB8AC3E}">
        <p14:creationId xmlns:p14="http://schemas.microsoft.com/office/powerpoint/2010/main" val="862112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B05D2-34A2-2567-CF71-2E3E54F6CF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97F651-0FD7-4EDB-568F-F4635EA93CC6}"/>
              </a:ext>
            </a:extLst>
          </p:cNvPr>
          <p:cNvSpPr>
            <a:spLocks noGrp="1"/>
          </p:cNvSpPr>
          <p:nvPr>
            <p:ph type="title"/>
          </p:nvPr>
        </p:nvSpPr>
        <p:spPr/>
        <p:txBody>
          <a:bodyPr/>
          <a:lstStyle/>
          <a:p>
            <a:r>
              <a:rPr lang="en-US" dirty="0">
                <a:solidFill>
                  <a:srgbClr val="002060"/>
                </a:solidFill>
                <a:latin typeface="Cooper Black" panose="0208090404030B020404" pitchFamily="18" charset="0"/>
              </a:rPr>
              <a:t>References</a:t>
            </a:r>
            <a:endParaRPr lang="en-US" dirty="0"/>
          </a:p>
        </p:txBody>
      </p:sp>
      <p:sp>
        <p:nvSpPr>
          <p:cNvPr id="3" name="Content Placeholder 2">
            <a:extLst>
              <a:ext uri="{FF2B5EF4-FFF2-40B4-BE49-F238E27FC236}">
                <a16:creationId xmlns:a16="http://schemas.microsoft.com/office/drawing/2014/main" id="{35E97530-4DDC-8097-2A85-275F6D673245}"/>
              </a:ext>
            </a:extLst>
          </p:cNvPr>
          <p:cNvSpPr>
            <a:spLocks noGrp="1"/>
          </p:cNvSpPr>
          <p:nvPr>
            <p:ph idx="1"/>
          </p:nvPr>
        </p:nvSpPr>
        <p:spPr>
          <a:xfrm>
            <a:off x="838200" y="1825625"/>
            <a:ext cx="10278979" cy="4351338"/>
          </a:xfrm>
        </p:spPr>
        <p:txBody>
          <a:bodyPr>
            <a:normAutofit/>
          </a:bodyPr>
          <a:lstStyle/>
          <a:p>
            <a:pPr algn="just"/>
            <a:r>
              <a:rPr lang="en-US" sz="1100" b="0" i="0" dirty="0">
                <a:solidFill>
                  <a:srgbClr val="000000"/>
                </a:solidFill>
                <a:effectLst/>
              </a:rPr>
              <a:t>Digest of Education Statistics. (2023, June). Number and percentage distribution of students enrolled in postsecondary institutions, by level, disability status, and selected student characteristics: Academic year 2019-20. </a:t>
            </a:r>
            <a:r>
              <a:rPr lang="en-US" sz="1100" b="0" i="1" dirty="0">
                <a:solidFill>
                  <a:srgbClr val="000000"/>
                </a:solidFill>
                <a:effectLst/>
              </a:rPr>
              <a:t>Digest of Education Statistics</a:t>
            </a:r>
            <a:r>
              <a:rPr lang="en-US" sz="1100" b="0" i="0" dirty="0">
                <a:solidFill>
                  <a:srgbClr val="000000"/>
                </a:solidFill>
                <a:effectLst/>
              </a:rPr>
              <a:t>. </a:t>
            </a:r>
            <a:r>
              <a:rPr lang="en-US" sz="1100" b="0" i="0" dirty="0">
                <a:solidFill>
                  <a:srgbClr val="990000"/>
                </a:solidFill>
                <a:effectLst/>
                <a:hlinkClick r:id="rId3"/>
              </a:rPr>
              <a:t>https://nces.ed.gov/programs/digest/d22/tables/dt22_311.10.asp</a:t>
            </a:r>
            <a:endParaRPr lang="en-US" sz="1100" b="0" i="0" dirty="0">
              <a:solidFill>
                <a:srgbClr val="990000"/>
              </a:solidFill>
              <a:effectLst/>
            </a:endParaRPr>
          </a:p>
          <a:p>
            <a:pPr algn="l"/>
            <a:r>
              <a:rPr lang="en-US" sz="1100" b="0" i="0" dirty="0">
                <a:effectLst/>
              </a:rPr>
              <a:t>IES: National Center for Education Statistics (NCES). (2023). A Majority of College Students with Disabilities Do Not Inform School, New NCES Data Show. </a:t>
            </a:r>
            <a:r>
              <a:rPr lang="en-US" sz="1100" b="0" i="1" dirty="0">
                <a:effectLst/>
              </a:rPr>
              <a:t>IES: NCES Fast Facts</a:t>
            </a:r>
            <a:r>
              <a:rPr lang="en-US" sz="1100" b="0" i="0" dirty="0">
                <a:solidFill>
                  <a:srgbClr val="000000"/>
                </a:solidFill>
                <a:effectLst/>
              </a:rPr>
              <a:t>. </a:t>
            </a:r>
            <a:r>
              <a:rPr lang="en-US" sz="1100" b="0" i="0" dirty="0">
                <a:solidFill>
                  <a:srgbClr val="990000"/>
                </a:solidFill>
                <a:effectLst/>
                <a:hlinkClick r:id="rId4"/>
              </a:rPr>
              <a:t>https://nces.ed.gov/whatsnew/press_releases/4_26_2022.asp</a:t>
            </a:r>
            <a:endParaRPr lang="en-US" sz="1100" b="0" i="0" dirty="0">
              <a:solidFill>
                <a:srgbClr val="000000"/>
              </a:solidFill>
              <a:effectLst/>
            </a:endParaRPr>
          </a:p>
          <a:p>
            <a:r>
              <a:rPr lang="en-US" sz="1100" b="0" i="0" dirty="0">
                <a:solidFill>
                  <a:srgbClr val="000000"/>
                </a:solidFill>
                <a:effectLst/>
              </a:rPr>
              <a:t>IES: National Center for Education Statistics (NCES). (2023). Students with disabilities. </a:t>
            </a:r>
            <a:r>
              <a:rPr lang="en-US" sz="1100" b="0" i="1" dirty="0">
                <a:solidFill>
                  <a:srgbClr val="000000"/>
                </a:solidFill>
                <a:effectLst/>
              </a:rPr>
              <a:t>IES: NCES Fast Facts</a:t>
            </a:r>
            <a:r>
              <a:rPr lang="en-US" sz="1100" b="0" i="0" dirty="0">
                <a:solidFill>
                  <a:srgbClr val="000000"/>
                </a:solidFill>
                <a:effectLst/>
              </a:rPr>
              <a:t>. </a:t>
            </a:r>
            <a:r>
              <a:rPr lang="en-US" sz="1100" b="0" i="0" dirty="0">
                <a:solidFill>
                  <a:srgbClr val="990000"/>
                </a:solidFill>
                <a:effectLst/>
                <a:hlinkClick r:id="rId5"/>
              </a:rPr>
              <a:t>https://nces.ed.gov/fastfacts/display.asp?id=60</a:t>
            </a:r>
            <a:endParaRPr lang="en-US" sz="1100" b="0" i="0" dirty="0">
              <a:solidFill>
                <a:srgbClr val="990000"/>
              </a:solidFill>
              <a:effectLst/>
            </a:endParaRPr>
          </a:p>
          <a:p>
            <a:pPr algn="just"/>
            <a:r>
              <a:rPr lang="en-US" sz="1100" b="0" i="0" dirty="0">
                <a:solidFill>
                  <a:srgbClr val="000000"/>
                </a:solidFill>
                <a:effectLst/>
              </a:rPr>
              <a:t>Postsecondary National Policy Institute (PNPI). (2023, November). Students with Disabilities in Higher Education . </a:t>
            </a:r>
            <a:r>
              <a:rPr lang="en-US" sz="1100" b="0" i="1" dirty="0">
                <a:solidFill>
                  <a:srgbClr val="000000"/>
                </a:solidFill>
                <a:effectLst/>
              </a:rPr>
              <a:t>Postsecondary National Policy Institute (PNPI)</a:t>
            </a:r>
            <a:r>
              <a:rPr lang="en-US" sz="1100" b="0" i="0" dirty="0">
                <a:solidFill>
                  <a:srgbClr val="000000"/>
                </a:solidFill>
                <a:effectLst/>
              </a:rPr>
              <a:t>. </a:t>
            </a:r>
            <a:r>
              <a:rPr lang="en-US" sz="1100" b="0" i="0" dirty="0">
                <a:solidFill>
                  <a:srgbClr val="990000"/>
                </a:solidFill>
                <a:effectLst/>
                <a:hlinkClick r:id="rId6"/>
              </a:rPr>
              <a:t>chrome-extension://</a:t>
            </a:r>
            <a:r>
              <a:rPr lang="en-US" sz="1100" b="0" i="0" dirty="0" err="1">
                <a:solidFill>
                  <a:srgbClr val="990000"/>
                </a:solidFill>
                <a:effectLst/>
                <a:hlinkClick r:id="rId6"/>
              </a:rPr>
              <a:t>efaidnbmnnnibpcajpcglclefindmkaj</a:t>
            </a:r>
            <a:r>
              <a:rPr lang="en-US" sz="1100" b="0" i="0" dirty="0">
                <a:solidFill>
                  <a:srgbClr val="990000"/>
                </a:solidFill>
                <a:effectLst/>
                <a:hlinkClick r:id="rId6"/>
              </a:rPr>
              <a:t>/https://pnpi.org/wp-content/uploads/2023/11/StudentswithDisabilities-Nov-2023.pdf</a:t>
            </a:r>
            <a:endParaRPr lang="en-US" sz="1100" b="0" i="0" dirty="0">
              <a:solidFill>
                <a:srgbClr val="990000"/>
              </a:solidFill>
              <a:effectLst/>
            </a:endParaRPr>
          </a:p>
          <a:p>
            <a:pPr algn="just"/>
            <a:r>
              <a:rPr lang="en-US" sz="1100" b="0" i="0" dirty="0">
                <a:solidFill>
                  <a:srgbClr val="000000"/>
                </a:solidFill>
                <a:effectLst/>
              </a:rPr>
              <a:t>Scott, S. S. (2023, April). The 2022 Biennial AHEAD Survey: Disability Resource Office Structures and Programs Summary Report. </a:t>
            </a:r>
            <a:r>
              <a:rPr lang="en-US" sz="1100" b="0" i="1" dirty="0">
                <a:solidFill>
                  <a:srgbClr val="000000"/>
                </a:solidFill>
                <a:effectLst/>
              </a:rPr>
              <a:t>The Association on Higher Education and Disability (AHEAD)</a:t>
            </a:r>
            <a:r>
              <a:rPr lang="en-US" sz="1100" b="0" i="0" dirty="0">
                <a:solidFill>
                  <a:srgbClr val="000000"/>
                </a:solidFill>
                <a:effectLst/>
              </a:rPr>
              <a:t>. </a:t>
            </a:r>
            <a:r>
              <a:rPr lang="en-US" sz="1100" b="0" i="0" dirty="0">
                <a:solidFill>
                  <a:srgbClr val="990000"/>
                </a:solidFill>
                <a:effectLst/>
                <a:hlinkClick r:id="rId7"/>
              </a:rPr>
              <a:t>https://www.ahead.org/blogs/ahead/2021/09/20/the-biennial-ahead-survey-report-is-now-available</a:t>
            </a:r>
            <a:endParaRPr lang="en-US" sz="1100" b="0" i="0" dirty="0">
              <a:solidFill>
                <a:srgbClr val="990000"/>
              </a:solidFill>
              <a:effectLst/>
            </a:endParaRPr>
          </a:p>
          <a:p>
            <a:pPr algn="just"/>
            <a:endParaRPr lang="en-US" sz="1100" dirty="0"/>
          </a:p>
        </p:txBody>
      </p:sp>
      <p:pic>
        <p:nvPicPr>
          <p:cNvPr id="4" name="Picture 3">
            <a:extLst>
              <a:ext uri="{FF2B5EF4-FFF2-40B4-BE49-F238E27FC236}">
                <a16:creationId xmlns:a16="http://schemas.microsoft.com/office/drawing/2014/main" id="{4F323639-2574-C85E-D8EB-74D732B76C60}"/>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6136C851-B14C-9E2B-E1A9-D380D7D26653}"/>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pic>
        <p:nvPicPr>
          <p:cNvPr id="3076" name="Picture 4" descr="Calvin College openURL resolver">
            <a:hlinkClick r:id="rId10"/>
            <a:extLst>
              <a:ext uri="{FF2B5EF4-FFF2-40B4-BE49-F238E27FC236}">
                <a16:creationId xmlns:a16="http://schemas.microsoft.com/office/drawing/2014/main" id="{627AFCE9-0F50-97D6-7710-F3D962C39D2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500" y="-68263"/>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73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C52D-80A2-474E-9491-58E63AAD9D66}"/>
              </a:ext>
            </a:extLst>
          </p:cNvPr>
          <p:cNvSpPr>
            <a:spLocks noGrp="1"/>
          </p:cNvSpPr>
          <p:nvPr>
            <p:ph type="title"/>
          </p:nvPr>
        </p:nvSpPr>
        <p:spPr/>
        <p:txBody>
          <a:bodyPr/>
          <a:lstStyle/>
          <a:p>
            <a:r>
              <a:rPr lang="en-US" dirty="0">
                <a:solidFill>
                  <a:srgbClr val="002060"/>
                </a:solidFill>
                <a:latin typeface="Cooper Black" panose="0208090404030B020404" pitchFamily="18" charset="0"/>
              </a:rPr>
              <a:t>Objectives</a:t>
            </a:r>
          </a:p>
        </p:txBody>
      </p:sp>
      <p:sp>
        <p:nvSpPr>
          <p:cNvPr id="3" name="Content Placeholder 2">
            <a:extLst>
              <a:ext uri="{FF2B5EF4-FFF2-40B4-BE49-F238E27FC236}">
                <a16:creationId xmlns:a16="http://schemas.microsoft.com/office/drawing/2014/main" id="{326FC9F8-4378-4D34-9992-7A1739C6F21A}"/>
              </a:ext>
            </a:extLst>
          </p:cNvPr>
          <p:cNvSpPr>
            <a:spLocks noGrp="1"/>
          </p:cNvSpPr>
          <p:nvPr>
            <p:ph idx="1"/>
          </p:nvPr>
        </p:nvSpPr>
        <p:spPr/>
        <p:txBody>
          <a:bodyPr>
            <a:normAutofit/>
          </a:bodyPr>
          <a:lstStyle/>
          <a:p>
            <a:r>
              <a:rPr lang="en-US" sz="4400" dirty="0"/>
              <a:t>Student Statistics</a:t>
            </a:r>
          </a:p>
          <a:p>
            <a:r>
              <a:rPr lang="en-US" sz="4400" dirty="0"/>
              <a:t>Student and Staff Ratios</a:t>
            </a:r>
          </a:p>
          <a:p>
            <a:r>
              <a:rPr lang="en-US" sz="4400" dirty="0"/>
              <a:t>DS Provider Responsibilities</a:t>
            </a:r>
          </a:p>
          <a:p>
            <a:r>
              <a:rPr lang="en-US" sz="4400" dirty="0"/>
              <a:t>Campus Supports</a:t>
            </a:r>
          </a:p>
          <a:p>
            <a:r>
              <a:rPr lang="en-US" sz="4400" dirty="0"/>
              <a:t>Community Supports</a:t>
            </a:r>
          </a:p>
          <a:p>
            <a:r>
              <a:rPr lang="en-US" sz="4400" dirty="0"/>
              <a:t>Breaking Down the Silos</a:t>
            </a:r>
          </a:p>
        </p:txBody>
      </p:sp>
      <p:pic>
        <p:nvPicPr>
          <p:cNvPr id="4" name="Picture 3">
            <a:extLst>
              <a:ext uri="{FF2B5EF4-FFF2-40B4-BE49-F238E27FC236}">
                <a16:creationId xmlns:a16="http://schemas.microsoft.com/office/drawing/2014/main" id="{C88E81B9-B1E5-40D6-998F-39679549F6F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BC0EB80B-AF17-48EA-B050-3784ABDC87A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25234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4CA89-79EB-7D06-6BE9-7AD3114DF6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7839F0-4685-B4DD-88A0-6C2AE958049C}"/>
              </a:ext>
            </a:extLst>
          </p:cNvPr>
          <p:cNvSpPr>
            <a:spLocks noGrp="1"/>
          </p:cNvSpPr>
          <p:nvPr>
            <p:ph type="title"/>
          </p:nvPr>
        </p:nvSpPr>
        <p:spPr/>
        <p:txBody>
          <a:bodyPr/>
          <a:lstStyle/>
          <a:p>
            <a:r>
              <a:rPr lang="en-US" dirty="0" err="1">
                <a:solidFill>
                  <a:srgbClr val="002060"/>
                </a:solidFill>
                <a:latin typeface="Cooper Black" panose="0208090404030B020404" pitchFamily="18" charset="0"/>
              </a:rPr>
              <a:t>Padlet</a:t>
            </a:r>
            <a:endParaRPr lang="en-US" dirty="0"/>
          </a:p>
        </p:txBody>
      </p:sp>
      <p:sp>
        <p:nvSpPr>
          <p:cNvPr id="3" name="Content Placeholder 2">
            <a:extLst>
              <a:ext uri="{FF2B5EF4-FFF2-40B4-BE49-F238E27FC236}">
                <a16:creationId xmlns:a16="http://schemas.microsoft.com/office/drawing/2014/main" id="{8E0AA0FA-7B5D-D85D-ABDD-87FE8B007C23}"/>
              </a:ext>
            </a:extLst>
          </p:cNvPr>
          <p:cNvSpPr>
            <a:spLocks noGrp="1"/>
          </p:cNvSpPr>
          <p:nvPr>
            <p:ph idx="1"/>
          </p:nvPr>
        </p:nvSpPr>
        <p:spPr/>
        <p:txBody>
          <a:bodyPr>
            <a:normAutofit/>
          </a:bodyPr>
          <a:lstStyle/>
          <a:p>
            <a:r>
              <a:rPr lang="en-US" sz="4400" dirty="0"/>
              <a:t>Tell people how to get on </a:t>
            </a:r>
            <a:r>
              <a:rPr lang="en-US" sz="4400" dirty="0" err="1"/>
              <a:t>Padlet</a:t>
            </a:r>
            <a:r>
              <a:rPr lang="en-US" sz="4400" dirty="0"/>
              <a:t>! </a:t>
            </a:r>
          </a:p>
          <a:p>
            <a:r>
              <a:rPr lang="en-US" sz="4400" dirty="0">
                <a:hlinkClick r:id="rId3"/>
              </a:rPr>
              <a:t>https://</a:t>
            </a:r>
            <a:r>
              <a:rPr lang="en-US" sz="4400" dirty="0" smtClean="0">
                <a:hlinkClick r:id="rId3"/>
              </a:rPr>
              <a:t>padlet.com/mmitchell266/FeelingNotAlonePoll</a:t>
            </a:r>
            <a:endParaRPr lang="en-US" sz="4400" dirty="0"/>
          </a:p>
        </p:txBody>
      </p:sp>
      <p:pic>
        <p:nvPicPr>
          <p:cNvPr id="4" name="Picture 3">
            <a:extLst>
              <a:ext uri="{FF2B5EF4-FFF2-40B4-BE49-F238E27FC236}">
                <a16:creationId xmlns:a16="http://schemas.microsoft.com/office/drawing/2014/main" id="{BBEF1F27-400D-0F02-4816-C4CFFB52329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F0B8330C-297F-1925-2E03-0916FA88AA2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2241008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70A8F-9CBF-50D3-9D17-F4998EBFC3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A2598F-40D1-ED48-1844-A1EEAC27E2DE}"/>
              </a:ext>
            </a:extLst>
          </p:cNvPr>
          <p:cNvSpPr>
            <a:spLocks noGrp="1"/>
          </p:cNvSpPr>
          <p:nvPr>
            <p:ph type="title"/>
          </p:nvPr>
        </p:nvSpPr>
        <p:spPr/>
        <p:txBody>
          <a:bodyPr>
            <a:normAutofit/>
          </a:bodyPr>
          <a:lstStyle/>
          <a:p>
            <a:r>
              <a:rPr lang="en-US" dirty="0">
                <a:solidFill>
                  <a:srgbClr val="002060"/>
                </a:solidFill>
                <a:latin typeface="Cooper Black" panose="0208090404030B020404" pitchFamily="18" charset="0"/>
              </a:rPr>
              <a:t>General Student Statistics</a:t>
            </a:r>
            <a:endParaRPr lang="en-US" dirty="0"/>
          </a:p>
        </p:txBody>
      </p:sp>
      <p:pic>
        <p:nvPicPr>
          <p:cNvPr id="4" name="Picture 3">
            <a:extLst>
              <a:ext uri="{FF2B5EF4-FFF2-40B4-BE49-F238E27FC236}">
                <a16:creationId xmlns:a16="http://schemas.microsoft.com/office/drawing/2014/main" id="{3EB6DBB8-D397-C392-EC33-5859876B07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3BFC1F61-1025-197A-8B24-34BC76AB1AC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
        <p:nvSpPr>
          <p:cNvPr id="10" name="Content Placeholder 9">
            <a:extLst>
              <a:ext uri="{FF2B5EF4-FFF2-40B4-BE49-F238E27FC236}">
                <a16:creationId xmlns:a16="http://schemas.microsoft.com/office/drawing/2014/main" id="{86CBFB96-4813-629C-CC06-736046F2A23E}"/>
              </a:ext>
            </a:extLst>
          </p:cNvPr>
          <p:cNvSpPr>
            <a:spLocks noGrp="1"/>
          </p:cNvSpPr>
          <p:nvPr>
            <p:ph idx="1"/>
          </p:nvPr>
        </p:nvSpPr>
        <p:spPr/>
        <p:txBody>
          <a:bodyPr>
            <a:normAutofit/>
          </a:bodyPr>
          <a:lstStyle/>
          <a:p>
            <a:r>
              <a:rPr lang="en-US" sz="4000" dirty="0">
                <a:hlinkClick r:id="rId5"/>
              </a:rPr>
              <a:t>IES:  NCES Statistics Graph</a:t>
            </a:r>
            <a:endParaRPr lang="en-US" sz="4000" dirty="0"/>
          </a:p>
          <a:p>
            <a:r>
              <a:rPr lang="en-US" sz="4000" dirty="0"/>
              <a:t>In 2019–20 reported having a disability</a:t>
            </a:r>
          </a:p>
          <a:p>
            <a:pPr lvl="1"/>
            <a:r>
              <a:rPr lang="en-US" sz="4000" dirty="0"/>
              <a:t>21% of undergraduates </a:t>
            </a:r>
          </a:p>
          <a:p>
            <a:pPr lvl="1"/>
            <a:r>
              <a:rPr lang="en-US" sz="4000" dirty="0"/>
              <a:t>11% of postbaccalaureate students</a:t>
            </a:r>
          </a:p>
        </p:txBody>
      </p:sp>
    </p:spTree>
    <p:extLst>
      <p:ext uri="{BB962C8B-B14F-4D97-AF65-F5344CB8AC3E}">
        <p14:creationId xmlns:p14="http://schemas.microsoft.com/office/powerpoint/2010/main" val="35633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09D8C-CD8D-64E8-B88C-435D82539E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F692D2-CEEB-4DE4-E709-6D6EAC9F6176}"/>
              </a:ext>
            </a:extLst>
          </p:cNvPr>
          <p:cNvSpPr>
            <a:spLocks noGrp="1"/>
          </p:cNvSpPr>
          <p:nvPr>
            <p:ph type="title"/>
          </p:nvPr>
        </p:nvSpPr>
        <p:spPr/>
        <p:txBody>
          <a:bodyPr/>
          <a:lstStyle/>
          <a:p>
            <a:r>
              <a:rPr lang="en-US" dirty="0">
                <a:solidFill>
                  <a:srgbClr val="002060"/>
                </a:solidFill>
                <a:latin typeface="Cooper Black" panose="0208090404030B020404" pitchFamily="18" charset="0"/>
              </a:rPr>
              <a:t>General Student Statistics </a:t>
            </a:r>
            <a:r>
              <a:rPr lang="en-US" sz="2000" dirty="0">
                <a:solidFill>
                  <a:srgbClr val="002060"/>
                </a:solidFill>
                <a:latin typeface="Cooper Black" panose="0208090404030B020404" pitchFamily="18" charset="0"/>
              </a:rPr>
              <a:t>(continued)</a:t>
            </a:r>
            <a:endParaRPr lang="en-US" dirty="0"/>
          </a:p>
        </p:txBody>
      </p:sp>
      <p:sp>
        <p:nvSpPr>
          <p:cNvPr id="3" name="Content Placeholder 2">
            <a:extLst>
              <a:ext uri="{FF2B5EF4-FFF2-40B4-BE49-F238E27FC236}">
                <a16:creationId xmlns:a16="http://schemas.microsoft.com/office/drawing/2014/main" id="{89D56963-A1A9-B85A-FF91-3B53628AFAE5}"/>
              </a:ext>
            </a:extLst>
          </p:cNvPr>
          <p:cNvSpPr>
            <a:spLocks noGrp="1"/>
          </p:cNvSpPr>
          <p:nvPr>
            <p:ph idx="1"/>
          </p:nvPr>
        </p:nvSpPr>
        <p:spPr/>
        <p:txBody>
          <a:bodyPr>
            <a:normAutofit/>
          </a:bodyPr>
          <a:lstStyle/>
          <a:p>
            <a:r>
              <a:rPr lang="en-US" sz="4400" b="1" dirty="0"/>
              <a:t>Key Findings</a:t>
            </a:r>
          </a:p>
          <a:p>
            <a:pPr lvl="1"/>
            <a:r>
              <a:rPr lang="en-US" sz="4000" dirty="0"/>
              <a:t>Enrollment</a:t>
            </a:r>
          </a:p>
          <a:p>
            <a:pPr lvl="1"/>
            <a:r>
              <a:rPr lang="en-US" sz="4000" dirty="0"/>
              <a:t>Informing Colleges of Disability</a:t>
            </a:r>
          </a:p>
          <a:p>
            <a:pPr lvl="1"/>
            <a:r>
              <a:rPr lang="en-US" sz="4000" dirty="0"/>
              <a:t>Accommodations in College</a:t>
            </a:r>
          </a:p>
          <a:p>
            <a:pPr lvl="1"/>
            <a:r>
              <a:rPr lang="en-US" sz="4000" dirty="0"/>
              <a:t>Use of College Academic Support</a:t>
            </a:r>
          </a:p>
        </p:txBody>
      </p:sp>
      <p:pic>
        <p:nvPicPr>
          <p:cNvPr id="4" name="Picture 3">
            <a:extLst>
              <a:ext uri="{FF2B5EF4-FFF2-40B4-BE49-F238E27FC236}">
                <a16:creationId xmlns:a16="http://schemas.microsoft.com/office/drawing/2014/main" id="{CB0F8B18-97F6-14CC-EF1F-9909C4CC8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A33DE2A8-7734-DEEE-775E-317456F1430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499460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E5CE59-F174-620C-637D-EFC180A6C2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A49500-7814-7D0A-AEE1-9A4C99AA6531}"/>
              </a:ext>
            </a:extLst>
          </p:cNvPr>
          <p:cNvSpPr>
            <a:spLocks noGrp="1"/>
          </p:cNvSpPr>
          <p:nvPr>
            <p:ph type="title"/>
          </p:nvPr>
        </p:nvSpPr>
        <p:spPr/>
        <p:txBody>
          <a:bodyPr>
            <a:normAutofit/>
          </a:bodyPr>
          <a:lstStyle/>
          <a:p>
            <a:r>
              <a:rPr lang="en-US" dirty="0">
                <a:solidFill>
                  <a:srgbClr val="002060"/>
                </a:solidFill>
                <a:latin typeface="Cooper Black" panose="0208090404030B020404" pitchFamily="18" charset="0"/>
              </a:rPr>
              <a:t>DSO Job Responsibilities and</a:t>
            </a:r>
            <a:br>
              <a:rPr lang="en-US" dirty="0">
                <a:solidFill>
                  <a:srgbClr val="002060"/>
                </a:solidFill>
                <a:latin typeface="Cooper Black" panose="0208090404030B020404" pitchFamily="18" charset="0"/>
              </a:rPr>
            </a:br>
            <a:r>
              <a:rPr lang="en-US" dirty="0">
                <a:solidFill>
                  <a:srgbClr val="002060"/>
                </a:solidFill>
                <a:latin typeface="Cooper Black" panose="0208090404030B020404" pitchFamily="18" charset="0"/>
              </a:rPr>
              <a:t>Student-Staff Ratios</a:t>
            </a:r>
            <a:endParaRPr lang="en-US" dirty="0"/>
          </a:p>
        </p:txBody>
      </p:sp>
      <p:graphicFrame>
        <p:nvGraphicFramePr>
          <p:cNvPr id="6" name="Content Placeholder 5">
            <a:extLst>
              <a:ext uri="{FF2B5EF4-FFF2-40B4-BE49-F238E27FC236}">
                <a16:creationId xmlns:a16="http://schemas.microsoft.com/office/drawing/2014/main" id="{5462A799-14CE-2EE8-4B1E-EE3F08E3B317}"/>
              </a:ext>
            </a:extLst>
          </p:cNvPr>
          <p:cNvGraphicFramePr>
            <a:graphicFrameLocks noGrp="1"/>
          </p:cNvGraphicFramePr>
          <p:nvPr>
            <p:ph idx="1"/>
            <p:extLst>
              <p:ext uri="{D42A27DB-BD31-4B8C-83A1-F6EECF244321}">
                <p14:modId xmlns:p14="http://schemas.microsoft.com/office/powerpoint/2010/main" val="518722288"/>
              </p:ext>
            </p:extLst>
          </p:nvPr>
        </p:nvGraphicFramePr>
        <p:xfrm>
          <a:off x="1215189" y="1746569"/>
          <a:ext cx="9761621" cy="4692415"/>
        </p:xfrm>
        <a:graphic>
          <a:graphicData uri="http://schemas.openxmlformats.org/drawingml/2006/table">
            <a:tbl>
              <a:tblPr firstRow="1" firstCol="1" bandRow="1">
                <a:tableStyleId>{5C22544A-7EE6-4342-B048-85BDC9FD1C3A}</a:tableStyleId>
              </a:tblPr>
              <a:tblGrid>
                <a:gridCol w="3141325">
                  <a:extLst>
                    <a:ext uri="{9D8B030D-6E8A-4147-A177-3AD203B41FA5}">
                      <a16:colId xmlns:a16="http://schemas.microsoft.com/office/drawing/2014/main" val="3728066494"/>
                    </a:ext>
                  </a:extLst>
                </a:gridCol>
                <a:gridCol w="2387648">
                  <a:extLst>
                    <a:ext uri="{9D8B030D-6E8A-4147-A177-3AD203B41FA5}">
                      <a16:colId xmlns:a16="http://schemas.microsoft.com/office/drawing/2014/main" val="2759784706"/>
                    </a:ext>
                  </a:extLst>
                </a:gridCol>
                <a:gridCol w="2062059">
                  <a:extLst>
                    <a:ext uri="{9D8B030D-6E8A-4147-A177-3AD203B41FA5}">
                      <a16:colId xmlns:a16="http://schemas.microsoft.com/office/drawing/2014/main" val="3758736021"/>
                    </a:ext>
                  </a:extLst>
                </a:gridCol>
                <a:gridCol w="2170589">
                  <a:extLst>
                    <a:ext uri="{9D8B030D-6E8A-4147-A177-3AD203B41FA5}">
                      <a16:colId xmlns:a16="http://schemas.microsoft.com/office/drawing/2014/main" val="2155657420"/>
                    </a:ext>
                  </a:extLst>
                </a:gridCol>
              </a:tblGrid>
              <a:tr h="1506822">
                <a:tc>
                  <a:txBody>
                    <a:bodyPr/>
                    <a:lstStyle/>
                    <a:p>
                      <a:endParaRPr lang="en-US" sz="1000">
                        <a:effectLst/>
                        <a:latin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300" b="0" dirty="0">
                          <a:effectLst/>
                          <a:latin typeface="Cooper Black" panose="0208090404030B020404" pitchFamily="18" charset="0"/>
                        </a:rPr>
                        <a:t>Average Number of Registered Students*</a:t>
                      </a:r>
                      <a:endParaRPr lang="en-US" sz="23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300" b="0" dirty="0">
                          <a:effectLst/>
                          <a:latin typeface="Cooper Black" panose="0208090404030B020404" pitchFamily="18" charset="0"/>
                        </a:rPr>
                        <a:t>Average Number of Full-Time DRO Staff**</a:t>
                      </a:r>
                      <a:endParaRPr lang="en-US" sz="23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300" b="0" dirty="0">
                          <a:effectLst/>
                          <a:latin typeface="Cooper Black" panose="0208090404030B020404" pitchFamily="18" charset="0"/>
                        </a:rPr>
                        <a:t>Student to Full-Time Staff Ratio</a:t>
                      </a:r>
                      <a:endParaRPr lang="en-US" sz="23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3777966465"/>
                  </a:ext>
                </a:extLst>
              </a:tr>
              <a:tr h="1125903">
                <a:tc>
                  <a:txBody>
                    <a:bodyPr/>
                    <a:lstStyle/>
                    <a:p>
                      <a:pPr marL="0" marR="0">
                        <a:lnSpc>
                          <a:spcPct val="107000"/>
                        </a:lnSpc>
                        <a:spcBef>
                          <a:spcPts val="0"/>
                        </a:spcBef>
                        <a:spcAft>
                          <a:spcPts val="0"/>
                        </a:spcAft>
                      </a:pPr>
                      <a:r>
                        <a:rPr lang="en-US" sz="1700" b="0" dirty="0">
                          <a:effectLst/>
                          <a:latin typeface="Cooper Black" panose="0208090404030B020404" pitchFamily="18" charset="0"/>
                        </a:rPr>
                        <a:t>Average Student-Staff Ratios by Institutional Size</a:t>
                      </a:r>
                      <a:endParaRPr lang="en-US" sz="17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2809006043"/>
                  </a:ext>
                </a:extLst>
              </a:tr>
              <a:tr h="411938">
                <a:tc>
                  <a:txBody>
                    <a:bodyPr/>
                    <a:lstStyle/>
                    <a:p>
                      <a:pPr marL="0" marR="0">
                        <a:lnSpc>
                          <a:spcPct val="107000"/>
                        </a:lnSpc>
                        <a:spcBef>
                          <a:spcPts val="0"/>
                        </a:spcBef>
                        <a:spcAft>
                          <a:spcPts val="0"/>
                        </a:spcAft>
                      </a:pPr>
                      <a:r>
                        <a:rPr lang="en-US" sz="1700" b="0" dirty="0">
                          <a:effectLst/>
                          <a:latin typeface="Cooper Black" panose="0208090404030B020404" pitchFamily="18" charset="0"/>
                        </a:rPr>
                        <a:t>&lt;1,500 students</a:t>
                      </a:r>
                      <a:endParaRPr lang="en-US" sz="17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144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1</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144:1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740637995"/>
                  </a:ext>
                </a:extLst>
              </a:tr>
              <a:tr h="411938">
                <a:tc>
                  <a:txBody>
                    <a:bodyPr/>
                    <a:lstStyle/>
                    <a:p>
                      <a:pPr marL="0" marR="0">
                        <a:lnSpc>
                          <a:spcPct val="107000"/>
                        </a:lnSpc>
                        <a:spcBef>
                          <a:spcPts val="0"/>
                        </a:spcBef>
                        <a:spcAft>
                          <a:spcPts val="0"/>
                        </a:spcAft>
                      </a:pPr>
                      <a:r>
                        <a:rPr lang="en-US" sz="1700" b="0" dirty="0">
                          <a:effectLst/>
                          <a:latin typeface="Cooper Black" panose="0208090404030B020404" pitchFamily="18" charset="0"/>
                        </a:rPr>
                        <a:t>1,500-9,999 students</a:t>
                      </a:r>
                      <a:endParaRPr lang="en-US" sz="17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385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3</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128:1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4064968922"/>
                  </a:ext>
                </a:extLst>
              </a:tr>
              <a:tr h="411938">
                <a:tc>
                  <a:txBody>
                    <a:bodyPr/>
                    <a:lstStyle/>
                    <a:p>
                      <a:pPr marL="0" marR="0">
                        <a:lnSpc>
                          <a:spcPct val="107000"/>
                        </a:lnSpc>
                        <a:spcBef>
                          <a:spcPts val="0"/>
                        </a:spcBef>
                        <a:spcAft>
                          <a:spcPts val="0"/>
                        </a:spcAft>
                      </a:pPr>
                      <a:r>
                        <a:rPr lang="en-US" sz="1700" b="0" dirty="0">
                          <a:effectLst/>
                          <a:latin typeface="Cooper Black" panose="0208090404030B020404" pitchFamily="18" charset="0"/>
                        </a:rPr>
                        <a:t>10,000-19,999 students</a:t>
                      </a:r>
                      <a:endParaRPr lang="en-US" sz="17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1053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6</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176:1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3502313171"/>
                  </a:ext>
                </a:extLst>
              </a:tr>
              <a:tr h="411938">
                <a:tc>
                  <a:txBody>
                    <a:bodyPr/>
                    <a:lstStyle/>
                    <a:p>
                      <a:pPr marL="0" marR="0">
                        <a:lnSpc>
                          <a:spcPct val="107000"/>
                        </a:lnSpc>
                        <a:spcBef>
                          <a:spcPts val="0"/>
                        </a:spcBef>
                        <a:spcAft>
                          <a:spcPts val="0"/>
                        </a:spcAft>
                      </a:pPr>
                      <a:r>
                        <a:rPr lang="en-US" sz="1700" b="0" dirty="0">
                          <a:effectLst/>
                          <a:latin typeface="Cooper Black" panose="0208090404030B020404" pitchFamily="18" charset="0"/>
                        </a:rPr>
                        <a:t>20,000-29,999 students</a:t>
                      </a:r>
                      <a:endParaRPr lang="en-US" sz="17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1,642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8</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205:1</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2764595998"/>
                  </a:ext>
                </a:extLst>
              </a:tr>
              <a:tr h="411938">
                <a:tc>
                  <a:txBody>
                    <a:bodyPr/>
                    <a:lstStyle/>
                    <a:p>
                      <a:pPr marL="0" marR="0">
                        <a:lnSpc>
                          <a:spcPct val="107000"/>
                        </a:lnSpc>
                        <a:spcBef>
                          <a:spcPts val="0"/>
                        </a:spcBef>
                        <a:spcAft>
                          <a:spcPts val="0"/>
                        </a:spcAft>
                      </a:pPr>
                      <a:r>
                        <a:rPr lang="en-US" sz="1700" b="0" dirty="0">
                          <a:effectLst/>
                          <a:latin typeface="Cooper Black" panose="0208090404030B020404" pitchFamily="18" charset="0"/>
                        </a:rPr>
                        <a:t>30,000 or higher students</a:t>
                      </a:r>
                      <a:endParaRPr lang="en-US" sz="1700" b="0" dirty="0">
                        <a:effectLst/>
                        <a:latin typeface="Cooper Black" panose="0208090404030B020404" pitchFamily="18"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2,554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a:effectLst/>
                        </a:rPr>
                        <a:t>17</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tc>
                  <a:txBody>
                    <a:bodyPr/>
                    <a:lstStyle/>
                    <a:p>
                      <a:pPr marL="0" marR="0" algn="ctr">
                        <a:lnSpc>
                          <a:spcPct val="107000"/>
                        </a:lnSpc>
                        <a:spcBef>
                          <a:spcPts val="0"/>
                        </a:spcBef>
                        <a:spcAft>
                          <a:spcPts val="0"/>
                        </a:spcAft>
                      </a:pPr>
                      <a:r>
                        <a:rPr lang="en-US" sz="2600" dirty="0">
                          <a:effectLst/>
                        </a:rPr>
                        <a:t>150:1</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4749" marR="64749" marT="0" marB="0"/>
                </a:tc>
                <a:extLst>
                  <a:ext uri="{0D108BD9-81ED-4DB2-BD59-A6C34878D82A}">
                    <a16:rowId xmlns:a16="http://schemas.microsoft.com/office/drawing/2014/main" val="1975803382"/>
                  </a:ext>
                </a:extLst>
              </a:tr>
            </a:tbl>
          </a:graphicData>
        </a:graphic>
      </p:graphicFrame>
      <p:pic>
        <p:nvPicPr>
          <p:cNvPr id="4" name="Picture 3">
            <a:extLst>
              <a:ext uri="{FF2B5EF4-FFF2-40B4-BE49-F238E27FC236}">
                <a16:creationId xmlns:a16="http://schemas.microsoft.com/office/drawing/2014/main" id="{1CAC523E-0B69-E6D1-36D1-ABEB61076E5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EC89EDE5-773E-7C98-C6A1-4366FC61298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1477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E9E39-B990-F2A0-859F-B96F53A13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3B2533-BD6A-E436-6A56-E5A91DE673E6}"/>
              </a:ext>
            </a:extLst>
          </p:cNvPr>
          <p:cNvSpPr>
            <a:spLocks noGrp="1"/>
          </p:cNvSpPr>
          <p:nvPr>
            <p:ph type="title"/>
          </p:nvPr>
        </p:nvSpPr>
        <p:spPr/>
        <p:txBody>
          <a:bodyPr/>
          <a:lstStyle/>
          <a:p>
            <a:r>
              <a:rPr lang="en-US" dirty="0">
                <a:solidFill>
                  <a:srgbClr val="002060"/>
                </a:solidFill>
                <a:latin typeface="Cooper Black" panose="0208090404030B020404" pitchFamily="18" charset="0"/>
              </a:rPr>
              <a:t>Question</a:t>
            </a:r>
            <a:endParaRPr lang="en-US" dirty="0"/>
          </a:p>
        </p:txBody>
      </p:sp>
      <p:sp>
        <p:nvSpPr>
          <p:cNvPr id="3" name="Content Placeholder 2">
            <a:extLst>
              <a:ext uri="{FF2B5EF4-FFF2-40B4-BE49-F238E27FC236}">
                <a16:creationId xmlns:a16="http://schemas.microsoft.com/office/drawing/2014/main" id="{12B8D63B-4902-DCC2-AF52-E24915261F36}"/>
              </a:ext>
            </a:extLst>
          </p:cNvPr>
          <p:cNvSpPr>
            <a:spLocks noGrp="1"/>
          </p:cNvSpPr>
          <p:nvPr>
            <p:ph idx="1"/>
          </p:nvPr>
        </p:nvSpPr>
        <p:spPr>
          <a:xfrm>
            <a:off x="838200" y="1825625"/>
            <a:ext cx="10515600" cy="2258695"/>
          </a:xfrm>
        </p:spPr>
        <p:txBody>
          <a:bodyPr>
            <a:normAutofit fontScale="92500" lnSpcReduction="10000"/>
          </a:bodyPr>
          <a:lstStyle/>
          <a:p>
            <a:r>
              <a:rPr lang="en-US" sz="4400" dirty="0"/>
              <a:t>How many students do you serve and how many staff are in your office</a:t>
            </a:r>
            <a:r>
              <a:rPr lang="en-US" sz="4400" dirty="0" smtClean="0"/>
              <a:t>?</a:t>
            </a:r>
          </a:p>
          <a:p>
            <a:r>
              <a:rPr lang="en-US" sz="4400" dirty="0">
                <a:hlinkClick r:id="rId3"/>
              </a:rPr>
              <a:t>https://</a:t>
            </a:r>
            <a:r>
              <a:rPr lang="en-US" sz="4400" dirty="0" smtClean="0">
                <a:hlinkClick r:id="rId3"/>
              </a:rPr>
              <a:t>padlet.com/mmitchell266/FeelingNotAlonePoll</a:t>
            </a:r>
            <a:endParaRPr lang="en-US" sz="4400" dirty="0"/>
          </a:p>
        </p:txBody>
      </p:sp>
      <p:pic>
        <p:nvPicPr>
          <p:cNvPr id="4" name="Picture 3">
            <a:extLst>
              <a:ext uri="{FF2B5EF4-FFF2-40B4-BE49-F238E27FC236}">
                <a16:creationId xmlns:a16="http://schemas.microsoft.com/office/drawing/2014/main" id="{D7A274E3-A9D9-5339-9D03-8C2C6885CD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021B2F03-DC09-7A6E-0F2D-51C28344117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pic>
        <p:nvPicPr>
          <p:cNvPr id="6" name="Picture 5"/>
          <p:cNvPicPr>
            <a:picLocks noChangeAspect="1"/>
          </p:cNvPicPr>
          <p:nvPr/>
        </p:nvPicPr>
        <p:blipFill>
          <a:blip r:embed="rId6"/>
          <a:stretch>
            <a:fillRect/>
          </a:stretch>
        </p:blipFill>
        <p:spPr>
          <a:xfrm>
            <a:off x="1987867" y="4937210"/>
            <a:ext cx="3857625" cy="1181100"/>
          </a:xfrm>
          <a:prstGeom prst="rect">
            <a:avLst/>
          </a:prstGeom>
        </p:spPr>
      </p:pic>
      <p:pic>
        <p:nvPicPr>
          <p:cNvPr id="7" name="Picture 6"/>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543800" y="3978275"/>
            <a:ext cx="2514600" cy="2514600"/>
          </a:xfrm>
          <a:prstGeom prst="rect">
            <a:avLst/>
          </a:prstGeom>
        </p:spPr>
      </p:pic>
    </p:spTree>
    <p:extLst>
      <p:ext uri="{BB962C8B-B14F-4D97-AF65-F5344CB8AC3E}">
        <p14:creationId xmlns:p14="http://schemas.microsoft.com/office/powerpoint/2010/main" val="315736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7E11AB-32C1-00FC-C6ED-B3580F1704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96DFF1-0004-BC08-A945-4A1B9B77F3E1}"/>
              </a:ext>
            </a:extLst>
          </p:cNvPr>
          <p:cNvSpPr>
            <a:spLocks noGrp="1"/>
          </p:cNvSpPr>
          <p:nvPr>
            <p:ph type="title"/>
          </p:nvPr>
        </p:nvSpPr>
        <p:spPr/>
        <p:txBody>
          <a:bodyPr/>
          <a:lstStyle/>
          <a:p>
            <a:r>
              <a:rPr lang="en-US" sz="4400" dirty="0">
                <a:latin typeface="Cooper Black" panose="0208090404030B020404" pitchFamily="18" charset="77"/>
              </a:rPr>
              <a:t>DS Provider Responsibilities</a:t>
            </a:r>
            <a:endParaRPr lang="en-US" dirty="0">
              <a:latin typeface="Cooper Black" panose="0208090404030B020404" pitchFamily="18" charset="77"/>
            </a:endParaRPr>
          </a:p>
        </p:txBody>
      </p:sp>
      <p:sp>
        <p:nvSpPr>
          <p:cNvPr id="3" name="Content Placeholder 2">
            <a:extLst>
              <a:ext uri="{FF2B5EF4-FFF2-40B4-BE49-F238E27FC236}">
                <a16:creationId xmlns:a16="http://schemas.microsoft.com/office/drawing/2014/main" id="{08812D5C-77E1-48A3-48D5-EDA64AEC6E00}"/>
              </a:ext>
            </a:extLst>
          </p:cNvPr>
          <p:cNvSpPr>
            <a:spLocks noGrp="1"/>
          </p:cNvSpPr>
          <p:nvPr>
            <p:ph idx="1"/>
          </p:nvPr>
        </p:nvSpPr>
        <p:spPr/>
        <p:txBody>
          <a:bodyPr>
            <a:normAutofit/>
          </a:bodyPr>
          <a:lstStyle/>
          <a:p>
            <a:r>
              <a:rPr lang="en-US" sz="4400" dirty="0" smtClean="0"/>
              <a:t>Meet</a:t>
            </a:r>
          </a:p>
          <a:p>
            <a:r>
              <a:rPr lang="en-US" sz="4400" dirty="0"/>
              <a:t>Review</a:t>
            </a:r>
            <a:endParaRPr lang="en-US" sz="4400" dirty="0" smtClean="0"/>
          </a:p>
          <a:p>
            <a:r>
              <a:rPr lang="en-US" sz="4400" dirty="0" smtClean="0"/>
              <a:t>Reassess</a:t>
            </a:r>
          </a:p>
          <a:p>
            <a:r>
              <a:rPr lang="en-US" sz="4400" dirty="0"/>
              <a:t>Connect</a:t>
            </a:r>
            <a:endParaRPr lang="en-US" sz="4400" dirty="0"/>
          </a:p>
        </p:txBody>
      </p:sp>
      <p:pic>
        <p:nvPicPr>
          <p:cNvPr id="4" name="Picture 3">
            <a:extLst>
              <a:ext uri="{FF2B5EF4-FFF2-40B4-BE49-F238E27FC236}">
                <a16:creationId xmlns:a16="http://schemas.microsoft.com/office/drawing/2014/main" id="{72D1D20E-AACA-4C1F-1940-642EED52FD6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803EECA8-B6B8-E885-5A21-5D8C27D694B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359981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DE479-037E-0DD2-2185-527D279B00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A4B099-ACC0-55DE-65FA-A3D7A18368B1}"/>
              </a:ext>
            </a:extLst>
          </p:cNvPr>
          <p:cNvSpPr>
            <a:spLocks noGrp="1"/>
          </p:cNvSpPr>
          <p:nvPr>
            <p:ph type="title"/>
          </p:nvPr>
        </p:nvSpPr>
        <p:spPr/>
        <p:txBody>
          <a:bodyPr/>
          <a:lstStyle/>
          <a:p>
            <a:r>
              <a:rPr lang="en-US" dirty="0">
                <a:solidFill>
                  <a:srgbClr val="002060"/>
                </a:solidFill>
                <a:latin typeface="Cooper Black" panose="0208090404030B020404" pitchFamily="18" charset="0"/>
              </a:rPr>
              <a:t>Campus Supports</a:t>
            </a:r>
          </a:p>
        </p:txBody>
      </p:sp>
      <p:sp>
        <p:nvSpPr>
          <p:cNvPr id="3" name="Content Placeholder 2">
            <a:extLst>
              <a:ext uri="{FF2B5EF4-FFF2-40B4-BE49-F238E27FC236}">
                <a16:creationId xmlns:a16="http://schemas.microsoft.com/office/drawing/2014/main" id="{9077C6D7-CF07-F671-7431-5F026501C67B}"/>
              </a:ext>
            </a:extLst>
          </p:cNvPr>
          <p:cNvSpPr>
            <a:spLocks noGrp="1"/>
          </p:cNvSpPr>
          <p:nvPr>
            <p:ph idx="1"/>
          </p:nvPr>
        </p:nvSpPr>
        <p:spPr/>
        <p:txBody>
          <a:bodyPr>
            <a:normAutofit fontScale="92500" lnSpcReduction="20000"/>
          </a:bodyPr>
          <a:lstStyle/>
          <a:p>
            <a:r>
              <a:rPr lang="en-US" sz="4400" dirty="0"/>
              <a:t>Advising</a:t>
            </a:r>
          </a:p>
          <a:p>
            <a:r>
              <a:rPr lang="en-US" sz="4400" dirty="0"/>
              <a:t>Counseling</a:t>
            </a:r>
          </a:p>
          <a:p>
            <a:r>
              <a:rPr lang="en-US" sz="4400" dirty="0"/>
              <a:t>Career Services</a:t>
            </a:r>
          </a:p>
          <a:p>
            <a:r>
              <a:rPr lang="en-US" sz="4400" dirty="0"/>
              <a:t>Health Services</a:t>
            </a:r>
          </a:p>
          <a:p>
            <a:r>
              <a:rPr lang="en-US" sz="4400" dirty="0"/>
              <a:t>Tutoring</a:t>
            </a:r>
          </a:p>
          <a:p>
            <a:r>
              <a:rPr lang="en-US" sz="4400" dirty="0"/>
              <a:t>Specialty Support Programs</a:t>
            </a:r>
          </a:p>
          <a:p>
            <a:r>
              <a:rPr lang="en-US" sz="4400" dirty="0"/>
              <a:t>Veterans Groups</a:t>
            </a:r>
          </a:p>
        </p:txBody>
      </p:sp>
      <p:pic>
        <p:nvPicPr>
          <p:cNvPr id="4" name="Picture 3">
            <a:extLst>
              <a:ext uri="{FF2B5EF4-FFF2-40B4-BE49-F238E27FC236}">
                <a16:creationId xmlns:a16="http://schemas.microsoft.com/office/drawing/2014/main" id="{D7DC1BFC-0234-4903-FC25-26273E88A3E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365832" y="5712507"/>
            <a:ext cx="311574" cy="405803"/>
          </a:xfrm>
          <a:prstGeom prst="rect">
            <a:avLst/>
          </a:prstGeom>
        </p:spPr>
      </p:pic>
      <p:pic>
        <p:nvPicPr>
          <p:cNvPr id="5" name="Picture 4">
            <a:extLst>
              <a:ext uri="{FF2B5EF4-FFF2-40B4-BE49-F238E27FC236}">
                <a16:creationId xmlns:a16="http://schemas.microsoft.com/office/drawing/2014/main" id="{17685100-3EB2-271D-4CA5-9D7382D6BE9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53800" y="6149973"/>
            <a:ext cx="342902" cy="342902"/>
          </a:xfrm>
          <a:prstGeom prst="rect">
            <a:avLst/>
          </a:prstGeom>
        </p:spPr>
      </p:pic>
    </p:spTree>
    <p:extLst>
      <p:ext uri="{BB962C8B-B14F-4D97-AF65-F5344CB8AC3E}">
        <p14:creationId xmlns:p14="http://schemas.microsoft.com/office/powerpoint/2010/main" val="4269353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1807</Words>
  <Application>Microsoft Office PowerPoint</Application>
  <PresentationFormat>Widescreen</PresentationFormat>
  <Paragraphs>164</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Cooper Black</vt:lpstr>
      <vt:lpstr>Times New Roman</vt:lpstr>
      <vt:lpstr>Wingdings</vt:lpstr>
      <vt:lpstr>Office Theme</vt:lpstr>
      <vt:lpstr>How to NOT Feel So Alone: Maximizing Community Partnerships</vt:lpstr>
      <vt:lpstr>Objectives</vt:lpstr>
      <vt:lpstr>Padlet</vt:lpstr>
      <vt:lpstr>General Student Statistics</vt:lpstr>
      <vt:lpstr>General Student Statistics (continued)</vt:lpstr>
      <vt:lpstr>DSO Job Responsibilities and Student-Staff Ratios</vt:lpstr>
      <vt:lpstr>Question</vt:lpstr>
      <vt:lpstr>DS Provider Responsibilities</vt:lpstr>
      <vt:lpstr>Campus Supports</vt:lpstr>
      <vt:lpstr>Community Supports</vt:lpstr>
      <vt:lpstr>Breaking Down the Silos</vt:lpstr>
      <vt:lpstr>Campus/Community Supports</vt:lpstr>
      <vt:lpstr>Silo Breaking Resources</vt:lpstr>
      <vt:lpstr>O</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Leave Anyone Out:   “UDL It”</dc:title>
  <dc:creator>Jennifer Osinski</dc:creator>
  <cp:lastModifiedBy>Michelle Mitchell</cp:lastModifiedBy>
  <cp:revision>24</cp:revision>
  <dcterms:created xsi:type="dcterms:W3CDTF">2021-06-02T12:04:34Z</dcterms:created>
  <dcterms:modified xsi:type="dcterms:W3CDTF">2024-02-29T17:15:14Z</dcterms:modified>
</cp:coreProperties>
</file>